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5" r:id="rId3"/>
    <p:sldId id="257" r:id="rId4"/>
    <p:sldId id="279" r:id="rId5"/>
    <p:sldId id="258" r:id="rId6"/>
    <p:sldId id="260" r:id="rId7"/>
    <p:sldId id="268" r:id="rId8"/>
    <p:sldId id="278" r:id="rId9"/>
    <p:sldId id="271" r:id="rId10"/>
    <p:sldId id="267" r:id="rId11"/>
    <p:sldId id="272" r:id="rId12"/>
    <p:sldId id="292" r:id="rId13"/>
    <p:sldId id="261" r:id="rId14"/>
    <p:sldId id="293" r:id="rId15"/>
    <p:sldId id="262" r:id="rId16"/>
    <p:sldId id="291" r:id="rId17"/>
    <p:sldId id="290" r:id="rId18"/>
    <p:sldId id="263" r:id="rId19"/>
    <p:sldId id="289" r:id="rId20"/>
    <p:sldId id="265" r:id="rId21"/>
    <p:sldId id="286" r:id="rId22"/>
    <p:sldId id="288" r:id="rId23"/>
    <p:sldId id="266" r:id="rId24"/>
    <p:sldId id="277" r:id="rId25"/>
    <p:sldId id="269" r:id="rId26"/>
    <p:sldId id="270" r:id="rId27"/>
    <p:sldId id="284" r:id="rId28"/>
    <p:sldId id="283" r:id="rId29"/>
    <p:sldId id="282" r:id="rId30"/>
    <p:sldId id="281" r:id="rId31"/>
    <p:sldId id="280"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F9F9F9"/>
    <a:srgbClr val="839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BA090-D0DF-4FFA-86AE-63E80DB28076}" type="doc">
      <dgm:prSet loTypeId="urn:microsoft.com/office/officeart/2005/8/layout/process4" loCatId="process" qsTypeId="urn:microsoft.com/office/officeart/2005/8/quickstyle/3d1" qsCatId="3D" csTypeId="urn:microsoft.com/office/officeart/2005/8/colors/colorful1" csCatId="colorful" phldr="1"/>
      <dgm:spPr/>
      <dgm:t>
        <a:bodyPr/>
        <a:lstStyle/>
        <a:p>
          <a:endParaRPr lang="en-IN"/>
        </a:p>
      </dgm:t>
    </dgm:pt>
    <dgm:pt modelId="{1178BDD6-2828-437C-ABF4-F53E0DAAE97A}">
      <dgm:prSet phldrT="[Text]"/>
      <dgm:spPr/>
      <dgm:t>
        <a:bodyPr/>
        <a:lstStyle/>
        <a:p>
          <a:r>
            <a:rPr lang="en-US" dirty="0"/>
            <a:t>   Create the number of users required and allocate permission by using IAM services</a:t>
          </a:r>
          <a:endParaRPr lang="en-IN" dirty="0"/>
        </a:p>
      </dgm:t>
    </dgm:pt>
    <dgm:pt modelId="{BD08CC5E-B1FB-4FA6-92F4-9C69A51730AC}" type="parTrans" cxnId="{A9CBE1C5-60B2-4293-9F01-684E95E0D215}">
      <dgm:prSet/>
      <dgm:spPr/>
      <dgm:t>
        <a:bodyPr/>
        <a:lstStyle/>
        <a:p>
          <a:endParaRPr lang="en-IN"/>
        </a:p>
      </dgm:t>
    </dgm:pt>
    <dgm:pt modelId="{8D74E428-9611-4C27-B91D-F630A7D4D0B1}" type="sibTrans" cxnId="{A9CBE1C5-60B2-4293-9F01-684E95E0D215}">
      <dgm:prSet/>
      <dgm:spPr/>
      <dgm:t>
        <a:bodyPr/>
        <a:lstStyle/>
        <a:p>
          <a:endParaRPr lang="en-IN"/>
        </a:p>
      </dgm:t>
    </dgm:pt>
    <dgm:pt modelId="{0A1F8DAA-8E41-496D-A043-2974F5D8ED8C}">
      <dgm:prSet phldrT="[Text]"/>
      <dgm:spPr/>
      <dgm:t>
        <a:bodyPr/>
        <a:lstStyle/>
        <a:p>
          <a:r>
            <a:rPr lang="en-US" dirty="0"/>
            <a:t>Launch EC2 instances  and Setup RDS for database</a:t>
          </a:r>
          <a:endParaRPr lang="en-IN" dirty="0"/>
        </a:p>
      </dgm:t>
    </dgm:pt>
    <dgm:pt modelId="{4CE7C749-1A67-4CAF-8F21-F9940F79BED0}" type="parTrans" cxnId="{FAEE3BE2-E83C-4505-8175-07A7D224F553}">
      <dgm:prSet/>
      <dgm:spPr/>
      <dgm:t>
        <a:bodyPr/>
        <a:lstStyle/>
        <a:p>
          <a:endParaRPr lang="en-IN"/>
        </a:p>
      </dgm:t>
    </dgm:pt>
    <dgm:pt modelId="{293C49F0-4EBE-4E12-8612-8D3D5325F6E7}" type="sibTrans" cxnId="{FAEE3BE2-E83C-4505-8175-07A7D224F553}">
      <dgm:prSet/>
      <dgm:spPr/>
      <dgm:t>
        <a:bodyPr/>
        <a:lstStyle/>
        <a:p>
          <a:endParaRPr lang="en-IN"/>
        </a:p>
      </dgm:t>
    </dgm:pt>
    <dgm:pt modelId="{3897771D-0212-460A-9551-30949817CAD8}">
      <dgm:prSet phldrT="[Text]"/>
      <dgm:spPr/>
      <dgm:t>
        <a:bodyPr/>
        <a:lstStyle/>
        <a:p>
          <a:r>
            <a:rPr lang="en-US" dirty="0"/>
            <a:t>Configure Load Balancer and Usage of S3 for storage</a:t>
          </a:r>
          <a:endParaRPr lang="en-IN" dirty="0"/>
        </a:p>
      </dgm:t>
    </dgm:pt>
    <dgm:pt modelId="{5519968F-95E0-49F6-A5C2-688DDD064402}" type="parTrans" cxnId="{21A4710F-E78F-420A-86B2-37C65F91B03E}">
      <dgm:prSet/>
      <dgm:spPr/>
      <dgm:t>
        <a:bodyPr/>
        <a:lstStyle/>
        <a:p>
          <a:endParaRPr lang="en-IN"/>
        </a:p>
      </dgm:t>
    </dgm:pt>
    <dgm:pt modelId="{5713DEEB-9F0C-48FE-8116-254569FBB35D}" type="sibTrans" cxnId="{21A4710F-E78F-420A-86B2-37C65F91B03E}">
      <dgm:prSet/>
      <dgm:spPr/>
      <dgm:t>
        <a:bodyPr/>
        <a:lstStyle/>
        <a:p>
          <a:endParaRPr lang="en-IN"/>
        </a:p>
      </dgm:t>
    </dgm:pt>
    <dgm:pt modelId="{4C9A66EB-C187-4A5A-8AAC-CF2B5B840BD1}">
      <dgm:prSet phldrT="[Text]"/>
      <dgm:spPr/>
      <dgm:t>
        <a:bodyPr/>
        <a:lstStyle/>
        <a:p>
          <a:r>
            <a:rPr lang="en-US" dirty="0"/>
            <a:t>   Select Appropriate AWS Services and estimate them by price calculator</a:t>
          </a:r>
        </a:p>
      </dgm:t>
    </dgm:pt>
    <dgm:pt modelId="{A03415E2-CCF6-4AE6-9A06-459E9BC91DC2}" type="parTrans" cxnId="{AC9409FE-4511-497D-8A43-D4F9F00A786E}">
      <dgm:prSet/>
      <dgm:spPr/>
      <dgm:t>
        <a:bodyPr/>
        <a:lstStyle/>
        <a:p>
          <a:endParaRPr lang="en-IN"/>
        </a:p>
      </dgm:t>
    </dgm:pt>
    <dgm:pt modelId="{07A8A535-1838-4803-87B9-7C1B6A2C2C7F}" type="sibTrans" cxnId="{AC9409FE-4511-497D-8A43-D4F9F00A786E}">
      <dgm:prSet/>
      <dgm:spPr/>
      <dgm:t>
        <a:bodyPr/>
        <a:lstStyle/>
        <a:p>
          <a:endParaRPr lang="en-IN"/>
        </a:p>
      </dgm:t>
    </dgm:pt>
    <dgm:pt modelId="{89AD2525-D9F5-4B5D-9C5E-5C83609A24FC}">
      <dgm:prSet/>
      <dgm:spPr/>
      <dgm:t>
        <a:bodyPr/>
        <a:lstStyle/>
        <a:p>
          <a:r>
            <a:rPr lang="en-US"/>
            <a:t>Configure the VPC subnets and networking</a:t>
          </a:r>
          <a:endParaRPr lang="en-IN"/>
        </a:p>
      </dgm:t>
    </dgm:pt>
    <dgm:pt modelId="{1D6BDDB2-FAB1-4C2E-AB48-681852C16066}" type="parTrans" cxnId="{8CAC9A51-5469-4410-8CE7-CC757310F658}">
      <dgm:prSet/>
      <dgm:spPr/>
      <dgm:t>
        <a:bodyPr/>
        <a:lstStyle/>
        <a:p>
          <a:endParaRPr lang="en-IN"/>
        </a:p>
      </dgm:t>
    </dgm:pt>
    <dgm:pt modelId="{803AC7C8-12D9-427F-A4A9-965978C8806C}" type="sibTrans" cxnId="{8CAC9A51-5469-4410-8CE7-CC757310F658}">
      <dgm:prSet/>
      <dgm:spPr/>
      <dgm:t>
        <a:bodyPr/>
        <a:lstStyle/>
        <a:p>
          <a:endParaRPr lang="en-IN"/>
        </a:p>
      </dgm:t>
    </dgm:pt>
    <dgm:pt modelId="{B3056A3C-96E6-4515-BDBB-E6DD2099E6F3}" type="pres">
      <dgm:prSet presAssocID="{CE6BA090-D0DF-4FFA-86AE-63E80DB28076}" presName="Name0" presStyleCnt="0">
        <dgm:presLayoutVars>
          <dgm:dir/>
          <dgm:animLvl val="lvl"/>
          <dgm:resizeHandles val="exact"/>
        </dgm:presLayoutVars>
      </dgm:prSet>
      <dgm:spPr/>
    </dgm:pt>
    <dgm:pt modelId="{663F89D7-AC78-4E2E-B524-333BEFB62B05}" type="pres">
      <dgm:prSet presAssocID="{3897771D-0212-460A-9551-30949817CAD8}" presName="boxAndChildren" presStyleCnt="0"/>
      <dgm:spPr/>
    </dgm:pt>
    <dgm:pt modelId="{9D1D3FCE-C077-4D32-BF82-AF6207AD8E36}" type="pres">
      <dgm:prSet presAssocID="{3897771D-0212-460A-9551-30949817CAD8}" presName="parentTextBox" presStyleLbl="node1" presStyleIdx="0" presStyleCnt="5"/>
      <dgm:spPr/>
    </dgm:pt>
    <dgm:pt modelId="{1DB3E853-4FDE-4DE3-9EFB-010DEEF2020A}" type="pres">
      <dgm:prSet presAssocID="{293C49F0-4EBE-4E12-8612-8D3D5325F6E7}" presName="sp" presStyleCnt="0"/>
      <dgm:spPr/>
    </dgm:pt>
    <dgm:pt modelId="{AC7736A8-E8D3-4851-9E68-548A6E5A6075}" type="pres">
      <dgm:prSet presAssocID="{0A1F8DAA-8E41-496D-A043-2974F5D8ED8C}" presName="arrowAndChildren" presStyleCnt="0"/>
      <dgm:spPr/>
    </dgm:pt>
    <dgm:pt modelId="{16791160-92DE-4492-8EF6-81A7B462FD37}" type="pres">
      <dgm:prSet presAssocID="{0A1F8DAA-8E41-496D-A043-2974F5D8ED8C}" presName="parentTextArrow" presStyleLbl="node1" presStyleIdx="1" presStyleCnt="5"/>
      <dgm:spPr/>
    </dgm:pt>
    <dgm:pt modelId="{9DDDCFEC-5FB6-4273-A702-644819C4167E}" type="pres">
      <dgm:prSet presAssocID="{803AC7C8-12D9-427F-A4A9-965978C8806C}" presName="sp" presStyleCnt="0"/>
      <dgm:spPr/>
    </dgm:pt>
    <dgm:pt modelId="{B89A4920-1629-4957-B3B0-185E673A83AB}" type="pres">
      <dgm:prSet presAssocID="{89AD2525-D9F5-4B5D-9C5E-5C83609A24FC}" presName="arrowAndChildren" presStyleCnt="0"/>
      <dgm:spPr/>
    </dgm:pt>
    <dgm:pt modelId="{3115E524-9018-4227-87F5-287F96413E0A}" type="pres">
      <dgm:prSet presAssocID="{89AD2525-D9F5-4B5D-9C5E-5C83609A24FC}" presName="parentTextArrow" presStyleLbl="node1" presStyleIdx="2" presStyleCnt="5"/>
      <dgm:spPr/>
    </dgm:pt>
    <dgm:pt modelId="{8BA6B2FC-B1E7-428C-A1B8-02A27E949F86}" type="pres">
      <dgm:prSet presAssocID="{8D74E428-9611-4C27-B91D-F630A7D4D0B1}" presName="sp" presStyleCnt="0"/>
      <dgm:spPr/>
    </dgm:pt>
    <dgm:pt modelId="{5C127C6F-5BDE-44B3-98A4-19E887129340}" type="pres">
      <dgm:prSet presAssocID="{1178BDD6-2828-437C-ABF4-F53E0DAAE97A}" presName="arrowAndChildren" presStyleCnt="0"/>
      <dgm:spPr/>
    </dgm:pt>
    <dgm:pt modelId="{402B9EDD-44D3-4551-AF79-AAC30F0105C1}" type="pres">
      <dgm:prSet presAssocID="{1178BDD6-2828-437C-ABF4-F53E0DAAE97A}" presName="parentTextArrow" presStyleLbl="node1" presStyleIdx="3" presStyleCnt="5" custLinFactNeighborX="-5397" custLinFactNeighborY="654"/>
      <dgm:spPr/>
    </dgm:pt>
    <dgm:pt modelId="{A62671D9-A2E9-4D9C-9BA1-E289AB877851}" type="pres">
      <dgm:prSet presAssocID="{07A8A535-1838-4803-87B9-7C1B6A2C2C7F}" presName="sp" presStyleCnt="0"/>
      <dgm:spPr/>
    </dgm:pt>
    <dgm:pt modelId="{2221245C-1D4F-469F-83A1-AF221864596C}" type="pres">
      <dgm:prSet presAssocID="{4C9A66EB-C187-4A5A-8AAC-CF2B5B840BD1}" presName="arrowAndChildren" presStyleCnt="0"/>
      <dgm:spPr/>
    </dgm:pt>
    <dgm:pt modelId="{FE6D1631-EF25-4C58-BD92-2D4C5DDF7E6F}" type="pres">
      <dgm:prSet presAssocID="{4C9A66EB-C187-4A5A-8AAC-CF2B5B840BD1}" presName="parentTextArrow" presStyleLbl="node1" presStyleIdx="4" presStyleCnt="5"/>
      <dgm:spPr/>
    </dgm:pt>
  </dgm:ptLst>
  <dgm:cxnLst>
    <dgm:cxn modelId="{21A4710F-E78F-420A-86B2-37C65F91B03E}" srcId="{CE6BA090-D0DF-4FFA-86AE-63E80DB28076}" destId="{3897771D-0212-460A-9551-30949817CAD8}" srcOrd="4" destOrd="0" parTransId="{5519968F-95E0-49F6-A5C2-688DDD064402}" sibTransId="{5713DEEB-9F0C-48FE-8116-254569FBB35D}"/>
    <dgm:cxn modelId="{EAA0BC32-9FDB-4649-A74F-98CB98A901C8}" type="presOf" srcId="{1178BDD6-2828-437C-ABF4-F53E0DAAE97A}" destId="{402B9EDD-44D3-4551-AF79-AAC30F0105C1}" srcOrd="0" destOrd="0" presId="urn:microsoft.com/office/officeart/2005/8/layout/process4"/>
    <dgm:cxn modelId="{0215463F-7A41-4475-89CA-11323655A057}" type="presOf" srcId="{CE6BA090-D0DF-4FFA-86AE-63E80DB28076}" destId="{B3056A3C-96E6-4515-BDBB-E6DD2099E6F3}" srcOrd="0" destOrd="0" presId="urn:microsoft.com/office/officeart/2005/8/layout/process4"/>
    <dgm:cxn modelId="{32968D64-F9F5-4FC2-A810-3A46BD5CF911}" type="presOf" srcId="{89AD2525-D9F5-4B5D-9C5E-5C83609A24FC}" destId="{3115E524-9018-4227-87F5-287F96413E0A}" srcOrd="0" destOrd="0" presId="urn:microsoft.com/office/officeart/2005/8/layout/process4"/>
    <dgm:cxn modelId="{CB63CE4D-F5E9-4716-9BCD-F6D0E3E749DA}" type="presOf" srcId="{3897771D-0212-460A-9551-30949817CAD8}" destId="{9D1D3FCE-C077-4D32-BF82-AF6207AD8E36}" srcOrd="0" destOrd="0" presId="urn:microsoft.com/office/officeart/2005/8/layout/process4"/>
    <dgm:cxn modelId="{8CAC9A51-5469-4410-8CE7-CC757310F658}" srcId="{CE6BA090-D0DF-4FFA-86AE-63E80DB28076}" destId="{89AD2525-D9F5-4B5D-9C5E-5C83609A24FC}" srcOrd="2" destOrd="0" parTransId="{1D6BDDB2-FAB1-4C2E-AB48-681852C16066}" sibTransId="{803AC7C8-12D9-427F-A4A9-965978C8806C}"/>
    <dgm:cxn modelId="{C2D93078-6329-40DE-AE21-5682C4E14979}" type="presOf" srcId="{4C9A66EB-C187-4A5A-8AAC-CF2B5B840BD1}" destId="{FE6D1631-EF25-4C58-BD92-2D4C5DDF7E6F}" srcOrd="0" destOrd="0" presId="urn:microsoft.com/office/officeart/2005/8/layout/process4"/>
    <dgm:cxn modelId="{5A8BFFB9-28AB-412F-80D6-5556DA88DC5A}" type="presOf" srcId="{0A1F8DAA-8E41-496D-A043-2974F5D8ED8C}" destId="{16791160-92DE-4492-8EF6-81A7B462FD37}" srcOrd="0" destOrd="0" presId="urn:microsoft.com/office/officeart/2005/8/layout/process4"/>
    <dgm:cxn modelId="{A9CBE1C5-60B2-4293-9F01-684E95E0D215}" srcId="{CE6BA090-D0DF-4FFA-86AE-63E80DB28076}" destId="{1178BDD6-2828-437C-ABF4-F53E0DAAE97A}" srcOrd="1" destOrd="0" parTransId="{BD08CC5E-B1FB-4FA6-92F4-9C69A51730AC}" sibTransId="{8D74E428-9611-4C27-B91D-F630A7D4D0B1}"/>
    <dgm:cxn modelId="{FAEE3BE2-E83C-4505-8175-07A7D224F553}" srcId="{CE6BA090-D0DF-4FFA-86AE-63E80DB28076}" destId="{0A1F8DAA-8E41-496D-A043-2974F5D8ED8C}" srcOrd="3" destOrd="0" parTransId="{4CE7C749-1A67-4CAF-8F21-F9940F79BED0}" sibTransId="{293C49F0-4EBE-4E12-8612-8D3D5325F6E7}"/>
    <dgm:cxn modelId="{AC9409FE-4511-497D-8A43-D4F9F00A786E}" srcId="{CE6BA090-D0DF-4FFA-86AE-63E80DB28076}" destId="{4C9A66EB-C187-4A5A-8AAC-CF2B5B840BD1}" srcOrd="0" destOrd="0" parTransId="{A03415E2-CCF6-4AE6-9A06-459E9BC91DC2}" sibTransId="{07A8A535-1838-4803-87B9-7C1B6A2C2C7F}"/>
    <dgm:cxn modelId="{8F61D494-9FEA-412E-B9C6-B143AD8A6039}" type="presParOf" srcId="{B3056A3C-96E6-4515-BDBB-E6DD2099E6F3}" destId="{663F89D7-AC78-4E2E-B524-333BEFB62B05}" srcOrd="0" destOrd="0" presId="urn:microsoft.com/office/officeart/2005/8/layout/process4"/>
    <dgm:cxn modelId="{AC9E312C-C4B5-4FAD-AF69-24934D5BCF32}" type="presParOf" srcId="{663F89D7-AC78-4E2E-B524-333BEFB62B05}" destId="{9D1D3FCE-C077-4D32-BF82-AF6207AD8E36}" srcOrd="0" destOrd="0" presId="urn:microsoft.com/office/officeart/2005/8/layout/process4"/>
    <dgm:cxn modelId="{F8004AC8-49EF-4637-958D-A44E9365D17D}" type="presParOf" srcId="{B3056A3C-96E6-4515-BDBB-E6DD2099E6F3}" destId="{1DB3E853-4FDE-4DE3-9EFB-010DEEF2020A}" srcOrd="1" destOrd="0" presId="urn:microsoft.com/office/officeart/2005/8/layout/process4"/>
    <dgm:cxn modelId="{E131DF27-DBD0-423A-B646-78B5EF47CAE1}" type="presParOf" srcId="{B3056A3C-96E6-4515-BDBB-E6DD2099E6F3}" destId="{AC7736A8-E8D3-4851-9E68-548A6E5A6075}" srcOrd="2" destOrd="0" presId="urn:microsoft.com/office/officeart/2005/8/layout/process4"/>
    <dgm:cxn modelId="{BA089A38-ECA7-4B21-BD5A-A62CE1A04830}" type="presParOf" srcId="{AC7736A8-E8D3-4851-9E68-548A6E5A6075}" destId="{16791160-92DE-4492-8EF6-81A7B462FD37}" srcOrd="0" destOrd="0" presId="urn:microsoft.com/office/officeart/2005/8/layout/process4"/>
    <dgm:cxn modelId="{B7D60C49-C8DD-47F2-BB8F-D1C61169B13A}" type="presParOf" srcId="{B3056A3C-96E6-4515-BDBB-E6DD2099E6F3}" destId="{9DDDCFEC-5FB6-4273-A702-644819C4167E}" srcOrd="3" destOrd="0" presId="urn:microsoft.com/office/officeart/2005/8/layout/process4"/>
    <dgm:cxn modelId="{F228134A-AE06-45BE-A24A-00C8074654F3}" type="presParOf" srcId="{B3056A3C-96E6-4515-BDBB-E6DD2099E6F3}" destId="{B89A4920-1629-4957-B3B0-185E673A83AB}" srcOrd="4" destOrd="0" presId="urn:microsoft.com/office/officeart/2005/8/layout/process4"/>
    <dgm:cxn modelId="{E5DC1D5E-40E5-47FF-A121-D0CD12615547}" type="presParOf" srcId="{B89A4920-1629-4957-B3B0-185E673A83AB}" destId="{3115E524-9018-4227-87F5-287F96413E0A}" srcOrd="0" destOrd="0" presId="urn:microsoft.com/office/officeart/2005/8/layout/process4"/>
    <dgm:cxn modelId="{CA59E871-E93B-4479-8066-609B88D6E85A}" type="presParOf" srcId="{B3056A3C-96E6-4515-BDBB-E6DD2099E6F3}" destId="{8BA6B2FC-B1E7-428C-A1B8-02A27E949F86}" srcOrd="5" destOrd="0" presId="urn:microsoft.com/office/officeart/2005/8/layout/process4"/>
    <dgm:cxn modelId="{0F36659F-0170-4BDD-BE15-69860BD712D6}" type="presParOf" srcId="{B3056A3C-96E6-4515-BDBB-E6DD2099E6F3}" destId="{5C127C6F-5BDE-44B3-98A4-19E887129340}" srcOrd="6" destOrd="0" presId="urn:microsoft.com/office/officeart/2005/8/layout/process4"/>
    <dgm:cxn modelId="{6EC321FF-B4E1-41EA-B5FE-32EC284F5710}" type="presParOf" srcId="{5C127C6F-5BDE-44B3-98A4-19E887129340}" destId="{402B9EDD-44D3-4551-AF79-AAC30F0105C1}" srcOrd="0" destOrd="0" presId="urn:microsoft.com/office/officeart/2005/8/layout/process4"/>
    <dgm:cxn modelId="{E59AE77F-0A7D-4DED-B724-C5EACB034FF2}" type="presParOf" srcId="{B3056A3C-96E6-4515-BDBB-E6DD2099E6F3}" destId="{A62671D9-A2E9-4D9C-9BA1-E289AB877851}" srcOrd="7" destOrd="0" presId="urn:microsoft.com/office/officeart/2005/8/layout/process4"/>
    <dgm:cxn modelId="{27E4BAF0-8D00-4DE5-A5BB-B92B08FD6C27}" type="presParOf" srcId="{B3056A3C-96E6-4515-BDBB-E6DD2099E6F3}" destId="{2221245C-1D4F-469F-83A1-AF221864596C}" srcOrd="8" destOrd="0" presId="urn:microsoft.com/office/officeart/2005/8/layout/process4"/>
    <dgm:cxn modelId="{E96B1C90-AA16-493D-BB12-D5A9D797EB46}" type="presParOf" srcId="{2221245C-1D4F-469F-83A1-AF221864596C}" destId="{FE6D1631-EF25-4C58-BD92-2D4C5DDF7E6F}"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D3FCE-C077-4D32-BF82-AF6207AD8E36}">
      <dsp:nvSpPr>
        <dsp:cNvPr id="0" name=""/>
        <dsp:cNvSpPr/>
      </dsp:nvSpPr>
      <dsp:spPr>
        <a:xfrm>
          <a:off x="0" y="3292573"/>
          <a:ext cx="9601196" cy="540174"/>
        </a:xfrm>
        <a:prstGeom prst="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Configure Load Balancer and Usage of S3 for storage</a:t>
          </a:r>
          <a:endParaRPr lang="en-IN" sz="1900" kern="1200" dirty="0"/>
        </a:p>
      </dsp:txBody>
      <dsp:txXfrm>
        <a:off x="0" y="3292573"/>
        <a:ext cx="9601196" cy="540174"/>
      </dsp:txXfrm>
    </dsp:sp>
    <dsp:sp modelId="{16791160-92DE-4492-8EF6-81A7B462FD37}">
      <dsp:nvSpPr>
        <dsp:cNvPr id="0" name=""/>
        <dsp:cNvSpPr/>
      </dsp:nvSpPr>
      <dsp:spPr>
        <a:xfrm rot="10800000">
          <a:off x="0" y="2469888"/>
          <a:ext cx="9601196" cy="830787"/>
        </a:xfrm>
        <a:prstGeom prst="upArrowCallou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Launch EC2 instances  and Setup RDS for database</a:t>
          </a:r>
          <a:endParaRPr lang="en-IN" sz="1900" kern="1200" dirty="0"/>
        </a:p>
      </dsp:txBody>
      <dsp:txXfrm rot="10800000">
        <a:off x="0" y="2469888"/>
        <a:ext cx="9601196" cy="539820"/>
      </dsp:txXfrm>
    </dsp:sp>
    <dsp:sp modelId="{3115E524-9018-4227-87F5-287F96413E0A}">
      <dsp:nvSpPr>
        <dsp:cNvPr id="0" name=""/>
        <dsp:cNvSpPr/>
      </dsp:nvSpPr>
      <dsp:spPr>
        <a:xfrm rot="10800000">
          <a:off x="0" y="1647203"/>
          <a:ext cx="9601196" cy="830787"/>
        </a:xfrm>
        <a:prstGeom prst="upArrowCallout">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Configure the VPC subnets and networking</a:t>
          </a:r>
          <a:endParaRPr lang="en-IN" sz="1900" kern="1200"/>
        </a:p>
      </dsp:txBody>
      <dsp:txXfrm rot="10800000">
        <a:off x="0" y="1647203"/>
        <a:ext cx="9601196" cy="539820"/>
      </dsp:txXfrm>
    </dsp:sp>
    <dsp:sp modelId="{402B9EDD-44D3-4551-AF79-AAC30F0105C1}">
      <dsp:nvSpPr>
        <dsp:cNvPr id="0" name=""/>
        <dsp:cNvSpPr/>
      </dsp:nvSpPr>
      <dsp:spPr>
        <a:xfrm rot="10800000">
          <a:off x="0" y="829951"/>
          <a:ext cx="9601196" cy="830787"/>
        </a:xfrm>
        <a:prstGeom prst="upArrowCallout">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   Create the number of users required and allocate permission by using IAM services</a:t>
          </a:r>
          <a:endParaRPr lang="en-IN" sz="1900" kern="1200" dirty="0"/>
        </a:p>
      </dsp:txBody>
      <dsp:txXfrm rot="10800000">
        <a:off x="0" y="829951"/>
        <a:ext cx="9601196" cy="539820"/>
      </dsp:txXfrm>
    </dsp:sp>
    <dsp:sp modelId="{FE6D1631-EF25-4C58-BD92-2D4C5DDF7E6F}">
      <dsp:nvSpPr>
        <dsp:cNvPr id="0" name=""/>
        <dsp:cNvSpPr/>
      </dsp:nvSpPr>
      <dsp:spPr>
        <a:xfrm rot="10800000">
          <a:off x="0" y="1833"/>
          <a:ext cx="9601196" cy="830787"/>
        </a:xfrm>
        <a:prstGeom prst="upArrowCallout">
          <a:avLst/>
        </a:prstGeom>
        <a:blipFill>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   Select Appropriate AWS Services and estimate them by price calculator</a:t>
          </a:r>
        </a:p>
      </dsp:txBody>
      <dsp:txXfrm rot="10800000">
        <a:off x="0" y="1833"/>
        <a:ext cx="9601196" cy="5398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7/8/2024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7/8/2024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s://calculator.aws/#/"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3" name="Picture 12">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25" name="Picture 24">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79D93D9-CBDE-B959-428A-E0E26CF609E4}"/>
              </a:ext>
            </a:extLst>
          </p:cNvPr>
          <p:cNvSpPr>
            <a:spLocks noGrp="1"/>
          </p:cNvSpPr>
          <p:nvPr>
            <p:ph type="ctrTitle"/>
          </p:nvPr>
        </p:nvSpPr>
        <p:spPr>
          <a:xfrm>
            <a:off x="1042357" y="1743678"/>
            <a:ext cx="4094017" cy="2823880"/>
          </a:xfrm>
        </p:spPr>
        <p:txBody>
          <a:bodyPr>
            <a:normAutofit/>
          </a:bodyPr>
          <a:lstStyle/>
          <a:p>
            <a:pPr>
              <a:lnSpc>
                <a:spcPct val="90000"/>
              </a:lnSpc>
            </a:pPr>
            <a:br>
              <a:rPr lang="en-US" sz="4800" dirty="0">
                <a:solidFill>
                  <a:srgbClr val="262626"/>
                </a:solidFill>
                <a:latin typeface="Aharoni" panose="02010803020104030203" pitchFamily="2" charset="-79"/>
                <a:cs typeface="Aharoni" panose="02010803020104030203" pitchFamily="2" charset="-79"/>
              </a:rPr>
            </a:br>
            <a:r>
              <a:rPr lang="en-US" sz="4800" dirty="0">
                <a:solidFill>
                  <a:srgbClr val="262626"/>
                </a:solidFill>
                <a:latin typeface="Aharoni" panose="02010803020104030203" pitchFamily="2" charset="-79"/>
                <a:cs typeface="Aharoni" panose="02010803020104030203" pitchFamily="2" charset="-79"/>
              </a:rPr>
              <a:t>AMAZON               WEB               SERVICES</a:t>
            </a:r>
            <a:endParaRPr lang="en-IN" sz="4800" dirty="0">
              <a:solidFill>
                <a:srgbClr val="262626"/>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3CE87248-6B08-309D-4725-DCE97C2B2291}"/>
              </a:ext>
            </a:extLst>
          </p:cNvPr>
          <p:cNvSpPr>
            <a:spLocks noGrp="1"/>
          </p:cNvSpPr>
          <p:nvPr>
            <p:ph type="subTitle" idx="1"/>
          </p:nvPr>
        </p:nvSpPr>
        <p:spPr>
          <a:xfrm>
            <a:off x="4719483" y="5800703"/>
            <a:ext cx="8721213" cy="1429121"/>
          </a:xfrm>
        </p:spPr>
        <p:txBody>
          <a:bodyPr>
            <a:normAutofit/>
          </a:bodyPr>
          <a:lstStyle/>
          <a:p>
            <a:pPr marL="342900" indent="-342900">
              <a:buFontTx/>
              <a:buChar char="-"/>
            </a:pPr>
            <a:r>
              <a:rPr lang="en-US" sz="1600" dirty="0">
                <a:solidFill>
                  <a:srgbClr val="000000"/>
                </a:solidFill>
                <a:latin typeface="ADLaM Display" panose="020F0502020204030204" pitchFamily="2" charset="0"/>
                <a:ea typeface="ADLaM Display" panose="020F0502020204030204" pitchFamily="2" charset="0"/>
                <a:cs typeface="ADLaM Display" panose="020F0502020204030204" pitchFamily="2" charset="0"/>
              </a:rPr>
              <a:t>M.DHARSHITH (21A31A05H8) 02-07-2024</a:t>
            </a:r>
            <a:endParaRPr lang="en-IN" sz="1600" dirty="0">
              <a:solidFill>
                <a:srgbClr val="000000"/>
              </a:solidFill>
              <a:latin typeface="ADLaM Display" panose="020F0502020204030204" pitchFamily="2" charset="0"/>
              <a:ea typeface="ADLaM Display" panose="020F0502020204030204" pitchFamily="2" charset="0"/>
              <a:cs typeface="ADLaM Display" panose="020F0502020204030204" pitchFamily="2" charset="0"/>
            </a:endParaRPr>
          </a:p>
        </p:txBody>
      </p:sp>
      <p:pic>
        <p:nvPicPr>
          <p:cNvPr id="5" name="Picture 4" descr="A logo on a blue background&#10;&#10;Description automatically generated">
            <a:extLst>
              <a:ext uri="{FF2B5EF4-FFF2-40B4-BE49-F238E27FC236}">
                <a16:creationId xmlns:a16="http://schemas.microsoft.com/office/drawing/2014/main" id="{1E3AAC7C-B596-3289-F2A0-7A0051A72875}"/>
              </a:ext>
            </a:extLst>
          </p:cNvPr>
          <p:cNvPicPr>
            <a:picLocks noChangeAspect="1"/>
          </p:cNvPicPr>
          <p:nvPr/>
        </p:nvPicPr>
        <p:blipFill>
          <a:blip r:embed="rId5"/>
          <a:stretch>
            <a:fillRect/>
          </a:stretch>
        </p:blipFill>
        <p:spPr>
          <a:xfrm>
            <a:off x="5418668" y="1890711"/>
            <a:ext cx="5469466" cy="3076574"/>
          </a:xfrm>
          <a:prstGeom prst="rect">
            <a:avLst/>
          </a:prstGeom>
          <a:ln w="57150" cmpd="thickThin">
            <a:solidFill>
              <a:srgbClr val="7F7F7F"/>
            </a:solidFill>
            <a:miter lim="800000"/>
          </a:ln>
        </p:spPr>
      </p:pic>
      <p:sp>
        <p:nvSpPr>
          <p:cNvPr id="4" name="TextBox 3">
            <a:extLst>
              <a:ext uri="{FF2B5EF4-FFF2-40B4-BE49-F238E27FC236}">
                <a16:creationId xmlns:a16="http://schemas.microsoft.com/office/drawing/2014/main" id="{82748B62-1CF3-36C5-47F1-2F5394DB2491}"/>
              </a:ext>
            </a:extLst>
          </p:cNvPr>
          <p:cNvSpPr txBox="1"/>
          <p:nvPr/>
        </p:nvSpPr>
        <p:spPr>
          <a:xfrm>
            <a:off x="800348" y="5839532"/>
            <a:ext cx="4336026" cy="369332"/>
          </a:xfrm>
          <a:prstGeom prst="rect">
            <a:avLst/>
          </a:prstGeom>
          <a:noFill/>
        </p:spPr>
        <p:txBody>
          <a:bodyPr wrap="square" rtlCol="0">
            <a:spAutoFit/>
          </a:bodyPr>
          <a:lstStyle/>
          <a:p>
            <a:r>
              <a:rPr lang="en-US" b="1" dirty="0"/>
              <a:t>INSTRUCTOR: LAVISH ARORA</a:t>
            </a:r>
            <a:endParaRPr lang="en-IN" b="1" dirty="0"/>
          </a:p>
        </p:txBody>
      </p:sp>
    </p:spTree>
    <p:extLst>
      <p:ext uri="{BB962C8B-B14F-4D97-AF65-F5344CB8AC3E}">
        <p14:creationId xmlns:p14="http://schemas.microsoft.com/office/powerpoint/2010/main" val="43655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AB1BEFE-3729-ECF2-3E35-7C4C9E72CD14}"/>
              </a:ext>
            </a:extLst>
          </p:cNvPr>
          <p:cNvSpPr txBox="1"/>
          <p:nvPr/>
        </p:nvSpPr>
        <p:spPr>
          <a:xfrm>
            <a:off x="993057" y="982132"/>
            <a:ext cx="10766323" cy="3416320"/>
          </a:xfrm>
          <a:prstGeom prst="rect">
            <a:avLst/>
          </a:prstGeom>
          <a:noFill/>
        </p:spPr>
        <p:txBody>
          <a:bodyPr wrap="square">
            <a:spAutoFit/>
          </a:bodyPr>
          <a:lstStyle/>
          <a:p>
            <a:r>
              <a:rPr lang="en-IN" b="1" u="sng" dirty="0">
                <a:effectLst>
                  <a:outerShdw blurRad="38100" dist="38100" dir="2700000" algn="tl">
                    <a:srgbClr val="000000">
                      <a:alpha val="43137"/>
                    </a:srgbClr>
                  </a:outerShdw>
                </a:effectLst>
                <a:latin typeface="Congenial" panose="02000503040000020004" pitchFamily="2" charset="0"/>
              </a:rPr>
              <a:t>Create the VPC and Subnets Layout:</a:t>
            </a:r>
          </a:p>
          <a:p>
            <a:endParaRPr lang="en-IN" b="1" dirty="0">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ongenial" panose="02000503040000020004" pitchFamily="2" charset="0"/>
              </a:rPr>
              <a:t>VPC (Virtual Private Cloud)</a:t>
            </a:r>
            <a:r>
              <a:rPr kumimoji="0" lang="en-US" altLang="en-US" sz="1800" b="0" i="0" u="none" strike="noStrike" cap="none" normalizeH="0" baseline="0" dirty="0">
                <a:ln>
                  <a:noFill/>
                </a:ln>
                <a:solidFill>
                  <a:schemeClr val="tx1"/>
                </a:solidFill>
                <a:effectLst/>
                <a:latin typeface="Congenial" panose="02000503040000020004" pitchFamily="2" charset="0"/>
              </a:rPr>
              <a:t>: A virtual network dedicated to your AWS account where you can launch AWS resources in a logically isolated section of the AWS cloud.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ongenial" panose="02000503040000020004" pitchFamily="2" charset="0"/>
              </a:rPr>
              <a:t>Subnets</a:t>
            </a:r>
            <a:r>
              <a:rPr kumimoji="0" lang="en-US" altLang="en-US" sz="1800" b="0" i="0" u="none" strike="noStrike" cap="none" normalizeH="0" baseline="0" dirty="0">
                <a:ln>
                  <a:noFill/>
                </a:ln>
                <a:solidFill>
                  <a:schemeClr val="tx1"/>
                </a:solidFill>
                <a:effectLst/>
                <a:latin typeface="Congenial" panose="02000503040000020004" pitchFamily="2" charset="0"/>
              </a:rPr>
              <a:t>: Segments within a VPC that allow you to group resources based on security and operational needs, each containing a range of IP addresses.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Congenial" panose="02000503040000020004" pitchFamily="2" charset="0"/>
            </a:endParaRPr>
          </a:p>
          <a:p>
            <a:endParaRPr lang="en-IN" b="1" dirty="0"/>
          </a:p>
          <a:p>
            <a:endParaRPr lang="en-IN" b="1" dirty="0"/>
          </a:p>
          <a:p>
            <a:endParaRPr lang="en-IN" b="1" dirty="0"/>
          </a:p>
        </p:txBody>
      </p:sp>
      <p:pic>
        <p:nvPicPr>
          <p:cNvPr id="15" name="Content Placeholder 14" descr="A screenshot of a computer&#10;&#10;Description automatically generated">
            <a:extLst>
              <a:ext uri="{FF2B5EF4-FFF2-40B4-BE49-F238E27FC236}">
                <a16:creationId xmlns:a16="http://schemas.microsoft.com/office/drawing/2014/main" id="{FD8E469D-904E-510D-3BC3-A4F9D15B5650}"/>
              </a:ext>
            </a:extLst>
          </p:cNvPr>
          <p:cNvPicPr>
            <a:picLocks noGrp="1" noChangeAspect="1"/>
          </p:cNvPicPr>
          <p:nvPr>
            <p:ph idx="1"/>
          </p:nvPr>
        </p:nvPicPr>
        <p:blipFill>
          <a:blip r:embed="rId2"/>
          <a:stretch>
            <a:fillRect/>
          </a:stretch>
        </p:blipFill>
        <p:spPr>
          <a:xfrm>
            <a:off x="6599413" y="2995161"/>
            <a:ext cx="4599529" cy="3119026"/>
          </a:xfrm>
        </p:spPr>
      </p:pic>
      <p:sp>
        <p:nvSpPr>
          <p:cNvPr id="11" name="TextBox 10">
            <a:extLst>
              <a:ext uri="{FF2B5EF4-FFF2-40B4-BE49-F238E27FC236}">
                <a16:creationId xmlns:a16="http://schemas.microsoft.com/office/drawing/2014/main" id="{7FA2D756-86AB-F278-07D0-F40B674870CA}"/>
              </a:ext>
            </a:extLst>
          </p:cNvPr>
          <p:cNvSpPr txBox="1"/>
          <p:nvPr/>
        </p:nvSpPr>
        <p:spPr>
          <a:xfrm>
            <a:off x="993057" y="3244290"/>
            <a:ext cx="5407744"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ongenial" panose="02000503040000020004" pitchFamily="2" charset="0"/>
              </a:rPr>
              <a:t>How to create VPC:</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1)Come to VPC dashboard there we can see default VPC is already created.</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Congenial" panose="02000503040000020004" pitchFamily="2" charset="0"/>
              </a:rPr>
              <a:t>2)Now click on create VPC and give name tag like test_vpc.</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3)Give Ip like 10.0.0.0/26 and checkmark no ipv6 cidr block</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Congenial" panose="02000503040000020004" pitchFamily="2" charset="0"/>
              </a:rPr>
              <a:t>4)Then click on create to create your VPC.</a:t>
            </a:r>
            <a:endParaRPr kumimoji="0" lang="en-US" altLang="en-US" sz="1800" i="0" u="none" strike="noStrike" cap="none" normalizeH="0" baseline="0" dirty="0">
              <a:ln>
                <a:noFill/>
              </a:ln>
              <a:solidFill>
                <a:schemeClr val="tx1"/>
              </a:solidFill>
              <a:effectLst/>
              <a:latin typeface="Congenial" panose="02000503040000020004" pitchFamily="2" charset="0"/>
            </a:endParaRPr>
          </a:p>
        </p:txBody>
      </p:sp>
    </p:spTree>
    <p:extLst>
      <p:ext uri="{BB962C8B-B14F-4D97-AF65-F5344CB8AC3E}">
        <p14:creationId xmlns:p14="http://schemas.microsoft.com/office/powerpoint/2010/main" val="3634235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solidFill>
                <a:schemeClr val="tx1"/>
              </a:solidFill>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solidFill>
                <a:schemeClr val="tx1"/>
              </a:solidFill>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solidFill>
                <a:schemeClr val="tx1"/>
              </a:solidFill>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solidFill>
                <a:schemeClr val="tx1"/>
              </a:solidFill>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ongenial" panose="02000503040000020004" pitchFamily="2" charset="0"/>
              </a:rPr>
              <a:t>How to setup Route Table:</a:t>
            </a:r>
          </a:p>
          <a:p>
            <a:pPr marL="342900" marR="0" lvl="0" indent="-342900" algn="l" defTabSz="914400" rtl="0" eaLnBrk="0" fontAlgn="base" latinLnBrk="0" hangingPunct="0">
              <a:lnSpc>
                <a:spcPct val="100000"/>
              </a:lnSpc>
              <a:spcBef>
                <a:spcPct val="0"/>
              </a:spcBef>
              <a:spcAft>
                <a:spcPct val="0"/>
              </a:spcAft>
              <a:buClrTx/>
              <a:buSzTx/>
              <a:buAutoNum type="arabicParenR"/>
              <a:tabLst/>
            </a:pPr>
            <a:r>
              <a:rPr kumimoji="0" lang="en-US" altLang="en-US" sz="1800" i="0" u="none" strike="noStrike" cap="none" normalizeH="0" baseline="0" dirty="0">
                <a:ln>
                  <a:noFill/>
                </a:ln>
                <a:solidFill>
                  <a:schemeClr val="tx1"/>
                </a:solidFill>
                <a:effectLst/>
                <a:latin typeface="Congenial" panose="02000503040000020004" pitchFamily="2" charset="0"/>
              </a:rPr>
              <a:t>Come to route table and we can observe the VPC that is created. Now select manual VPC.</a:t>
            </a:r>
          </a:p>
          <a:p>
            <a:pPr marL="342900" marR="0" lvl="0" indent="-342900" algn="l" defTabSz="914400" rtl="0" eaLnBrk="0" fontAlgn="base" latinLnBrk="0" hangingPunct="0">
              <a:lnSpc>
                <a:spcPct val="100000"/>
              </a:lnSpc>
              <a:spcBef>
                <a:spcPct val="0"/>
              </a:spcBef>
              <a:spcAft>
                <a:spcPct val="0"/>
              </a:spcAft>
              <a:buClrTx/>
              <a:buSzTx/>
              <a:buAutoNum type="arabicParenR"/>
              <a:tabLst/>
            </a:pPr>
            <a:r>
              <a:rPr lang="en-US" altLang="en-US" dirty="0">
                <a:solidFill>
                  <a:schemeClr val="tx1"/>
                </a:solidFill>
                <a:latin typeface="Congenial" panose="02000503040000020004" pitchFamily="2" charset="0"/>
              </a:rPr>
              <a:t>Click on subnet association and then click on edit. Now checkmark 2 public subnet public 1,2 and click on save.</a:t>
            </a:r>
            <a:r>
              <a:rPr kumimoji="0" lang="en-US" altLang="en-US" sz="1800" i="0" u="none" strike="noStrike" cap="none" normalizeH="0" baseline="0" dirty="0">
                <a:ln>
                  <a:noFill/>
                </a:ln>
                <a:solidFill>
                  <a:schemeClr val="tx1"/>
                </a:solidFill>
                <a:effectLst/>
                <a:latin typeface="Congenial" panose="02000503040000020004" pitchFamily="2" charset="0"/>
              </a:rPr>
              <a:t> </a:t>
            </a:r>
          </a:p>
          <a:p>
            <a:pPr marL="342900" marR="0" lvl="0" indent="-342900" algn="l" defTabSz="914400" rtl="0" eaLnBrk="0" fontAlgn="base" latinLnBrk="0" hangingPunct="0">
              <a:lnSpc>
                <a:spcPct val="100000"/>
              </a:lnSpc>
              <a:spcBef>
                <a:spcPct val="0"/>
              </a:spcBef>
              <a:spcAft>
                <a:spcPct val="0"/>
              </a:spcAft>
              <a:buClrTx/>
              <a:buSzTx/>
              <a:buAutoNum type="arabicParenR"/>
              <a:tabLst/>
            </a:pPr>
            <a:r>
              <a:rPr lang="en-US" altLang="en-US" dirty="0">
                <a:solidFill>
                  <a:schemeClr val="tx1"/>
                </a:solidFill>
                <a:latin typeface="Congenial" panose="02000503040000020004" pitchFamily="2" charset="0"/>
              </a:rPr>
              <a:t>Now create custom route table by clicking on create route table and give name as testvpcprivater1 and select manual VPC.</a:t>
            </a:r>
          </a:p>
          <a:p>
            <a:pPr marL="342900" marR="0" lvl="0" indent="-342900" algn="l" defTabSz="914400" rtl="0" eaLnBrk="0" fontAlgn="base" latinLnBrk="0" hangingPunct="0">
              <a:lnSpc>
                <a:spcPct val="100000"/>
              </a:lnSpc>
              <a:spcBef>
                <a:spcPct val="0"/>
              </a:spcBef>
              <a:spcAft>
                <a:spcPct val="0"/>
              </a:spcAft>
              <a:buClrTx/>
              <a:buSzTx/>
              <a:buAutoNum type="arabicParenR"/>
              <a:tabLst/>
            </a:pPr>
            <a:r>
              <a:rPr lang="en-US" altLang="en-US" dirty="0">
                <a:solidFill>
                  <a:schemeClr val="tx1"/>
                </a:solidFill>
                <a:latin typeface="Congenial" panose="02000503040000020004" pitchFamily="2" charset="0"/>
              </a:rPr>
              <a:t>Click add tag name like name and give value as value: private and click create.</a:t>
            </a:r>
          </a:p>
          <a:p>
            <a:pPr marL="342900" marR="0" lvl="0" indent="-342900" algn="l" defTabSz="914400" rtl="0" eaLnBrk="0" fontAlgn="base" latinLnBrk="0" hangingPunct="0">
              <a:lnSpc>
                <a:spcPct val="100000"/>
              </a:lnSpc>
              <a:spcBef>
                <a:spcPct val="0"/>
              </a:spcBef>
              <a:spcAft>
                <a:spcPct val="0"/>
              </a:spcAft>
              <a:buClrTx/>
              <a:buSzTx/>
              <a:buAutoNum type="arabicParenR"/>
              <a:tabLst/>
            </a:pPr>
            <a:r>
              <a:rPr lang="en-US" altLang="en-US" dirty="0">
                <a:solidFill>
                  <a:schemeClr val="tx1"/>
                </a:solidFill>
                <a:latin typeface="Congenial" panose="02000503040000020004" pitchFamily="2" charset="0"/>
              </a:rPr>
              <a:t>Now select testvpcprivate1 and click subnet association and then edit.</a:t>
            </a:r>
          </a:p>
          <a:p>
            <a:pPr marL="342900" marR="0" lvl="0" indent="-342900" algn="l" defTabSz="914400" rtl="0" eaLnBrk="0" fontAlgn="base" latinLnBrk="0" hangingPunct="0">
              <a:lnSpc>
                <a:spcPct val="100000"/>
              </a:lnSpc>
              <a:spcBef>
                <a:spcPct val="0"/>
              </a:spcBef>
              <a:spcAft>
                <a:spcPct val="0"/>
              </a:spcAft>
              <a:buClrTx/>
              <a:buSzTx/>
              <a:buAutoNum type="arabicParenR"/>
              <a:tabLst/>
            </a:pPr>
            <a:r>
              <a:rPr lang="en-US" altLang="en-US" dirty="0">
                <a:solidFill>
                  <a:schemeClr val="tx1"/>
                </a:solidFill>
                <a:latin typeface="Congenial" panose="02000503040000020004" pitchFamily="2" charset="0"/>
              </a:rPr>
              <a:t>Now checkmark private subnet 1,2 and click save.</a:t>
            </a:r>
            <a:r>
              <a:rPr lang="en-US" altLang="en-US" dirty="0">
                <a:latin typeface="Congenial" panose="02000503040000020004" pitchFamily="2" charset="0"/>
              </a:rPr>
              <a:t>4)</a:t>
            </a:r>
          </a:p>
          <a:p>
            <a:pPr marL="342900" marR="0" lvl="0" indent="-342900" algn="l" defTabSz="914400" rtl="0" eaLnBrk="0" fontAlgn="base" latinLnBrk="0" hangingPunct="0">
              <a:lnSpc>
                <a:spcPct val="100000"/>
              </a:lnSpc>
              <a:spcBef>
                <a:spcPct val="0"/>
              </a:spcBef>
              <a:spcAft>
                <a:spcPct val="0"/>
              </a:spcAft>
              <a:buClrTx/>
              <a:buSzTx/>
              <a:buAutoNum type="arabicParenR"/>
              <a:tabLst/>
            </a:pPr>
            <a:r>
              <a:rPr lang="en-US" altLang="en-US" dirty="0">
                <a:latin typeface="Congenial" panose="02000503040000020004" pitchFamily="2" charset="0"/>
              </a:rPr>
              <a:t>Then click on create to create your VPC.</a:t>
            </a:r>
            <a:endParaRPr kumimoji="0" lang="en-US" altLang="en-US" sz="1800" i="0" u="none" strike="noStrike" cap="none" normalizeH="0" baseline="0" dirty="0">
              <a:ln>
                <a:noFill/>
              </a:ln>
              <a:solidFill>
                <a:schemeClr val="tx1"/>
              </a:solidFill>
              <a:effectLst/>
              <a:latin typeface="Congenial" panose="02000503040000020004" pitchFamily="2" charset="0"/>
            </a:endParaRPr>
          </a:p>
        </p:txBody>
      </p:sp>
      <p:sp>
        <p:nvSpPr>
          <p:cNvPr id="4" name="TextBox 3">
            <a:extLst>
              <a:ext uri="{FF2B5EF4-FFF2-40B4-BE49-F238E27FC236}">
                <a16:creationId xmlns:a16="http://schemas.microsoft.com/office/drawing/2014/main" id="{16F7DAA0-0D29-6ACA-6809-50B824A4A0DF}"/>
              </a:ext>
            </a:extLst>
          </p:cNvPr>
          <p:cNvSpPr txBox="1"/>
          <p:nvPr/>
        </p:nvSpPr>
        <p:spPr>
          <a:xfrm>
            <a:off x="1061883" y="982132"/>
            <a:ext cx="6010972"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sng" strike="noStrike" cap="none" normalizeH="0" baseline="0" dirty="0">
                <a:ln>
                  <a:noFill/>
                </a:ln>
                <a:solidFill>
                  <a:schemeClr val="tx1"/>
                </a:solidFill>
                <a:effectLst/>
                <a:latin typeface="Congenial" panose="02000503040000020004" pitchFamily="2" charset="0"/>
              </a:rPr>
              <a:t>How to create Subnet: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1)Click on subne</a:t>
            </a:r>
            <a:r>
              <a:rPr lang="en-US" altLang="en-US" dirty="0">
                <a:latin typeface="Congenial" panose="02000503040000020004" pitchFamily="2" charset="0"/>
              </a:rPr>
              <a:t>t and give name tag as public-subnet-1</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2</a:t>
            </a:r>
            <a:r>
              <a:rPr lang="en-US" altLang="en-US" dirty="0">
                <a:latin typeface="Congenial" panose="02000503040000020004" pitchFamily="2" charset="0"/>
              </a:rPr>
              <a:t>)Then select test VPC and select availability zone like a1</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3)Now we decide range of </a:t>
            </a:r>
            <a:r>
              <a:rPr lang="en-US" altLang="en-US" dirty="0">
                <a:latin typeface="Congenial" panose="02000503040000020004" pitchFamily="2" charset="0"/>
              </a:rPr>
              <a:t>Ip for each subnet.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4)Then click on create.</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Congenial" panose="02000503040000020004" pitchFamily="2" charset="0"/>
              </a:rPr>
              <a:t>In this way we creates 4 subnets in which 2 are public and 2 are private.</a:t>
            </a:r>
            <a:endParaRPr kumimoji="0" lang="en-US" altLang="en-US" sz="1800" i="0" u="none" strike="noStrike" cap="none" normalizeH="0" baseline="0" dirty="0">
              <a:ln>
                <a:noFill/>
              </a:ln>
              <a:solidFill>
                <a:schemeClr val="tx1"/>
              </a:solidFill>
              <a:effectLst/>
              <a:latin typeface="Congenial" panose="02000503040000020004" pitchFamily="2" charset="0"/>
            </a:endParaRPr>
          </a:p>
        </p:txBody>
      </p:sp>
      <p:pic>
        <p:nvPicPr>
          <p:cNvPr id="16" name="Picture 15" descr="A screenshot of a computer&#10;&#10;Description automatically generated">
            <a:extLst>
              <a:ext uri="{FF2B5EF4-FFF2-40B4-BE49-F238E27FC236}">
                <a16:creationId xmlns:a16="http://schemas.microsoft.com/office/drawing/2014/main" id="{AB00B861-6A3F-D8B9-10FE-CDEB8F91688A}"/>
              </a:ext>
            </a:extLst>
          </p:cNvPr>
          <p:cNvPicPr>
            <a:picLocks noChangeAspect="1"/>
          </p:cNvPicPr>
          <p:nvPr/>
        </p:nvPicPr>
        <p:blipFill>
          <a:blip r:embed="rId2"/>
          <a:stretch>
            <a:fillRect/>
          </a:stretch>
        </p:blipFill>
        <p:spPr>
          <a:xfrm>
            <a:off x="7072854" y="1412919"/>
            <a:ext cx="4126086" cy="1423686"/>
          </a:xfrm>
          <a:prstGeom prst="rect">
            <a:avLst/>
          </a:prstGeom>
        </p:spPr>
      </p:pic>
    </p:spTree>
    <p:extLst>
      <p:ext uri="{BB962C8B-B14F-4D97-AF65-F5344CB8AC3E}">
        <p14:creationId xmlns:p14="http://schemas.microsoft.com/office/powerpoint/2010/main" val="2720147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pic>
        <p:nvPicPr>
          <p:cNvPr id="4" name="Content Placeholder 3" descr="A screenshot of a computer&#10;&#10;Description automatically generated">
            <a:extLst>
              <a:ext uri="{FF2B5EF4-FFF2-40B4-BE49-F238E27FC236}">
                <a16:creationId xmlns:a16="http://schemas.microsoft.com/office/drawing/2014/main" id="{9C9C2609-C8B1-6115-390E-DD24A09C1C8B}"/>
              </a:ext>
            </a:extLst>
          </p:cNvPr>
          <p:cNvPicPr>
            <a:picLocks noGrp="1" noChangeAspect="1"/>
          </p:cNvPicPr>
          <p:nvPr>
            <p:ph idx="1"/>
          </p:nvPr>
        </p:nvPicPr>
        <p:blipFill>
          <a:blip r:embed="rId2"/>
          <a:stretch>
            <a:fillRect/>
          </a:stretch>
        </p:blipFill>
        <p:spPr>
          <a:xfrm>
            <a:off x="1443318" y="2557463"/>
            <a:ext cx="9305363" cy="3317875"/>
          </a:xfrm>
        </p:spPr>
      </p:pic>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screenshot of a computer&#10;&#10;Description automatically generated">
            <a:extLst>
              <a:ext uri="{FF2B5EF4-FFF2-40B4-BE49-F238E27FC236}">
                <a16:creationId xmlns:a16="http://schemas.microsoft.com/office/drawing/2014/main" id="{E4F5A271-5471-9688-EF77-222FAA69206D}"/>
              </a:ext>
            </a:extLst>
          </p:cNvPr>
          <p:cNvPicPr>
            <a:picLocks noChangeAspect="1"/>
          </p:cNvPicPr>
          <p:nvPr/>
        </p:nvPicPr>
        <p:blipFill>
          <a:blip r:embed="rId3"/>
          <a:stretch>
            <a:fillRect/>
          </a:stretch>
        </p:blipFill>
        <p:spPr>
          <a:xfrm>
            <a:off x="1061883" y="840658"/>
            <a:ext cx="9533977" cy="2603090"/>
          </a:xfrm>
          <a:prstGeom prst="rect">
            <a:avLst/>
          </a:prstGeom>
          <a:effectLst>
            <a:outerShdw blurRad="50800" dist="38100" dir="2700000" algn="tl" rotWithShape="0">
              <a:prstClr val="black">
                <a:alpha val="40000"/>
              </a:prstClr>
            </a:outerShdw>
          </a:effectLst>
        </p:spPr>
      </p:pic>
      <p:pic>
        <p:nvPicPr>
          <p:cNvPr id="18" name="Picture 17" descr="A screenshot of a computer&#10;&#10;Description automatically generated">
            <a:extLst>
              <a:ext uri="{FF2B5EF4-FFF2-40B4-BE49-F238E27FC236}">
                <a16:creationId xmlns:a16="http://schemas.microsoft.com/office/drawing/2014/main" id="{E17A3175-FE8B-64B1-72FA-2DBD199D17CB}"/>
              </a:ext>
            </a:extLst>
          </p:cNvPr>
          <p:cNvPicPr>
            <a:picLocks noChangeAspect="1"/>
          </p:cNvPicPr>
          <p:nvPr/>
        </p:nvPicPr>
        <p:blipFill>
          <a:blip r:embed="rId4"/>
          <a:stretch>
            <a:fillRect/>
          </a:stretch>
        </p:blipFill>
        <p:spPr>
          <a:xfrm>
            <a:off x="1295402" y="3557713"/>
            <a:ext cx="3598607" cy="2487138"/>
          </a:xfrm>
          <a:prstGeom prst="rect">
            <a:avLst/>
          </a:prstGeom>
          <a:effectLst>
            <a:outerShdw blurRad="50800" dist="38100" dir="2700000" algn="tl" rotWithShape="0">
              <a:prstClr val="black">
                <a:alpha val="40000"/>
              </a:prstClr>
            </a:outerShdw>
          </a:effectLst>
        </p:spPr>
      </p:pic>
      <p:pic>
        <p:nvPicPr>
          <p:cNvPr id="20" name="Picture 19" descr="A screenshot of a computer&#10;&#10;Description automatically generated">
            <a:extLst>
              <a:ext uri="{FF2B5EF4-FFF2-40B4-BE49-F238E27FC236}">
                <a16:creationId xmlns:a16="http://schemas.microsoft.com/office/drawing/2014/main" id="{C5E9AC8E-82C7-8284-3752-2E56731A6B8C}"/>
              </a:ext>
            </a:extLst>
          </p:cNvPr>
          <p:cNvPicPr>
            <a:picLocks noChangeAspect="1"/>
          </p:cNvPicPr>
          <p:nvPr/>
        </p:nvPicPr>
        <p:blipFill>
          <a:blip r:embed="rId5"/>
          <a:stretch>
            <a:fillRect/>
          </a:stretch>
        </p:blipFill>
        <p:spPr>
          <a:xfrm>
            <a:off x="5172950" y="3680653"/>
            <a:ext cx="5575731" cy="2265687"/>
          </a:xfrm>
          <a:prstGeom prst="rect">
            <a:avLst/>
          </a:prstGeom>
        </p:spPr>
      </p:pic>
    </p:spTree>
    <p:extLst>
      <p:ext uri="{BB962C8B-B14F-4D97-AF65-F5344CB8AC3E}">
        <p14:creationId xmlns:p14="http://schemas.microsoft.com/office/powerpoint/2010/main" val="855411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B146DAC-0CFB-DBB5-6050-E25B184B4D62}"/>
              </a:ext>
            </a:extLst>
          </p:cNvPr>
          <p:cNvSpPr txBox="1"/>
          <p:nvPr/>
        </p:nvSpPr>
        <p:spPr>
          <a:xfrm>
            <a:off x="1130710" y="938130"/>
            <a:ext cx="10137058" cy="5078313"/>
          </a:xfrm>
          <a:prstGeom prst="rect">
            <a:avLst/>
          </a:prstGeom>
          <a:noFill/>
        </p:spPr>
        <p:txBody>
          <a:bodyPr wrap="square">
            <a:spAutoFit/>
          </a:bodyPr>
          <a:lstStyle/>
          <a:p>
            <a:r>
              <a:rPr lang="en-US" b="1" dirty="0">
                <a:effectLst>
                  <a:outerShdw blurRad="38100" dist="38100" dir="2700000" algn="tl">
                    <a:srgbClr val="000000">
                      <a:alpha val="43137"/>
                    </a:srgbClr>
                  </a:outerShdw>
                </a:effectLst>
                <a:latin typeface="Congenial" panose="02000503040000020004" pitchFamily="2" charset="0"/>
              </a:rPr>
              <a:t>Add Networking Components</a:t>
            </a:r>
          </a:p>
          <a:p>
            <a:endParaRPr lang="en-US" b="1" dirty="0">
              <a:latin typeface="Congenial" panose="02000503040000020004" pitchFamily="2" charset="0"/>
            </a:endParaRPr>
          </a:p>
          <a:p>
            <a:pPr>
              <a:buFont typeface="Arial" panose="020B0604020202020204" pitchFamily="34" charset="0"/>
              <a:buChar char="•"/>
            </a:pPr>
            <a:r>
              <a:rPr lang="en-US" b="1" dirty="0">
                <a:latin typeface="Congenial" panose="02000503040000020004" pitchFamily="2" charset="0"/>
              </a:rPr>
              <a:t>Internet Gateway</a:t>
            </a:r>
            <a:r>
              <a:rPr lang="en-US" dirty="0">
                <a:latin typeface="Congenial" panose="02000503040000020004" pitchFamily="2" charset="0"/>
              </a:rPr>
              <a:t>: </a:t>
            </a:r>
            <a:r>
              <a:rPr lang="en-US" sz="1800" dirty="0">
                <a:effectLst/>
                <a:highlight>
                  <a:srgbClr val="FFFFFF"/>
                </a:highlight>
                <a:latin typeface="Congenial" panose="02000503040000020004" pitchFamily="2" charset="0"/>
                <a:ea typeface="Times New Roman" panose="02020603050405020304" pitchFamily="18" charset="0"/>
              </a:rPr>
              <a:t>An Internet gateway is a horizontally scaled, redundant, and highly available VPC component that allows communication between instances in your VPC and the Internet. It therefore imposes no availability risks or bandwidth constraints on your network traffic.</a:t>
            </a:r>
            <a:endParaRPr lang="en-IN" sz="1800" dirty="0">
              <a:effectLst/>
              <a:highlight>
                <a:srgbClr val="FFFFFF"/>
              </a:highlight>
              <a:latin typeface="Congenial" panose="02000503040000020004" pitchFamily="2" charset="0"/>
              <a:ea typeface="Times New Roman" panose="02020603050405020304" pitchFamily="18" charset="0"/>
            </a:endParaRPr>
          </a:p>
          <a:p>
            <a:pPr>
              <a:buFont typeface="Arial" panose="020B0604020202020204" pitchFamily="34" charset="0"/>
              <a:buChar char="•"/>
            </a:pPr>
            <a:endParaRPr lang="en-US" dirty="0"/>
          </a:p>
          <a:p>
            <a:pPr>
              <a:buFont typeface="Arial" panose="020B0604020202020204" pitchFamily="34" charset="0"/>
              <a:buChar char="•"/>
            </a:pPr>
            <a:r>
              <a:rPr lang="en-US" b="1" dirty="0">
                <a:latin typeface="Congenial" panose="02000503040000020004" pitchFamily="2" charset="0"/>
              </a:rPr>
              <a:t>NAT</a:t>
            </a:r>
            <a:r>
              <a:rPr lang="en-US" b="1" dirty="0"/>
              <a:t> </a:t>
            </a:r>
            <a:r>
              <a:rPr lang="en-US" b="1" dirty="0">
                <a:latin typeface="Congenial" panose="02000503040000020004" pitchFamily="2" charset="0"/>
              </a:rPr>
              <a:t>Gateway</a:t>
            </a:r>
            <a:r>
              <a:rPr lang="en-US" dirty="0">
                <a:latin typeface="Congenial" panose="02000503040000020004" pitchFamily="2" charset="0"/>
              </a:rPr>
              <a:t>: Place it in the public subnet and connect it to the private subnets.</a:t>
            </a: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r>
              <a:rPr lang="en-US" b="1" u="sng" dirty="0">
                <a:latin typeface="Congenial" panose="02000503040000020004" pitchFamily="2" charset="0"/>
              </a:rPr>
              <a:t>How to create an Internet Gateway:</a:t>
            </a:r>
          </a:p>
          <a:p>
            <a:r>
              <a:rPr lang="en-US" dirty="0">
                <a:latin typeface="Congenial" panose="02000503040000020004" pitchFamily="2" charset="0"/>
              </a:rPr>
              <a:t>1)</a:t>
            </a:r>
            <a:r>
              <a:rPr lang="en-US" sz="1800" dirty="0">
                <a:effectLst/>
                <a:highlight>
                  <a:srgbClr val="FFFFFF"/>
                </a:highlight>
                <a:latin typeface="Congenial" panose="02000503040000020004" pitchFamily="2" charset="0"/>
                <a:ea typeface="Times New Roman" panose="02020603050405020304" pitchFamily="18" charset="0"/>
                <a:cs typeface="Times New Roman" panose="02020603050405020304" pitchFamily="18" charset="0"/>
              </a:rPr>
              <a:t> Navigate to the AWS console -&gt; Services</a:t>
            </a:r>
          </a:p>
          <a:p>
            <a:r>
              <a:rPr lang="en-US" dirty="0">
                <a:highlight>
                  <a:srgbClr val="FFFFFF"/>
                </a:highlight>
                <a:latin typeface="Congenial" panose="02000503040000020004" pitchFamily="2" charset="0"/>
                <a:cs typeface="Times New Roman" panose="02020603050405020304" pitchFamily="18" charset="0"/>
              </a:rPr>
              <a:t>2)</a:t>
            </a:r>
            <a:r>
              <a:rPr lang="en-US" sz="1800" dirty="0">
                <a:effectLst/>
                <a:highlight>
                  <a:srgbClr val="FFFFFF"/>
                </a:highlight>
                <a:latin typeface="Congenial" panose="02000503040000020004" pitchFamily="2" charset="0"/>
                <a:ea typeface="Times New Roman" panose="02020603050405020304" pitchFamily="18" charset="0"/>
                <a:cs typeface="Times New Roman" panose="02020603050405020304" pitchFamily="18" charset="0"/>
              </a:rPr>
              <a:t> Under the Networking &amp; Content Delivery section, choose VPC.</a:t>
            </a:r>
          </a:p>
          <a:p>
            <a:r>
              <a:rPr lang="en-US" dirty="0">
                <a:latin typeface="Congenial" panose="02000503040000020004" pitchFamily="2" charset="0"/>
              </a:rPr>
              <a:t>3)</a:t>
            </a:r>
            <a:r>
              <a:rPr lang="en-US" sz="1800" dirty="0">
                <a:effectLst/>
                <a:highlight>
                  <a:srgbClr val="FFFFFF"/>
                </a:highlight>
                <a:latin typeface="Congenial" panose="02000503040000020004" pitchFamily="2" charset="0"/>
                <a:ea typeface="Times New Roman" panose="02020603050405020304" pitchFamily="18" charset="0"/>
                <a:cs typeface="Times New Roman" panose="02020603050405020304" pitchFamily="18" charset="0"/>
              </a:rPr>
              <a:t> Navigate to Virtual Private Cloud -&gt; Internet Gateways. </a:t>
            </a:r>
            <a:r>
              <a:rPr lang="en-US" sz="1800" dirty="0">
                <a:effectLst/>
                <a:latin typeface="Congenial" panose="02000503040000020004" pitchFamily="2" charset="0"/>
                <a:ea typeface="Times New Roman" panose="02020603050405020304" pitchFamily="18" charset="0"/>
              </a:rPr>
              <a:t>Click </a:t>
            </a:r>
            <a:r>
              <a:rPr lang="en-US" sz="1800" b="1" dirty="0">
                <a:effectLst/>
                <a:latin typeface="Congenial" panose="02000503040000020004" pitchFamily="2" charset="0"/>
                <a:ea typeface="Times New Roman" panose="02020603050405020304" pitchFamily="18" charset="0"/>
              </a:rPr>
              <a:t>Create Internet Gateway</a:t>
            </a:r>
            <a:r>
              <a:rPr lang="en-US" sz="1800" dirty="0">
                <a:effectLst/>
                <a:latin typeface="Congenial" panose="02000503040000020004" pitchFamily="2" charset="0"/>
                <a:ea typeface="Times New Roman" panose="02020603050405020304" pitchFamily="18" charset="0"/>
              </a:rPr>
              <a:t>.</a:t>
            </a:r>
          </a:p>
          <a:p>
            <a:r>
              <a:rPr lang="en-US" dirty="0">
                <a:latin typeface="Congenial" panose="02000503040000020004" pitchFamily="2" charset="0"/>
              </a:rPr>
              <a:t>4)</a:t>
            </a:r>
            <a:r>
              <a:rPr lang="en-US" sz="1800" dirty="0">
                <a:solidFill>
                  <a:srgbClr val="4A4F54"/>
                </a:solidFill>
                <a:effectLst/>
                <a:latin typeface="Segoe UI" panose="020B0502040204020203" pitchFamily="34" charset="0"/>
                <a:ea typeface="Times New Roman" panose="02020603050405020304" pitchFamily="18" charset="0"/>
              </a:rPr>
              <a:t> </a:t>
            </a:r>
            <a:r>
              <a:rPr lang="en-US" sz="1800" dirty="0">
                <a:effectLst/>
                <a:latin typeface="Congenial" panose="02000503040000020004" pitchFamily="2" charset="0"/>
                <a:ea typeface="Times New Roman" panose="02020603050405020304" pitchFamily="18" charset="0"/>
              </a:rPr>
              <a:t>Type a name in the Name tag text box and click </a:t>
            </a:r>
            <a:r>
              <a:rPr lang="en-US" sz="1800" b="1" dirty="0">
                <a:effectLst/>
                <a:latin typeface="Congenial" panose="02000503040000020004" pitchFamily="2" charset="0"/>
                <a:ea typeface="Times New Roman" panose="02020603050405020304" pitchFamily="18" charset="0"/>
              </a:rPr>
              <a:t>Yes, Create</a:t>
            </a:r>
            <a:r>
              <a:rPr lang="en-US" sz="1800" dirty="0">
                <a:effectLst/>
                <a:latin typeface="Congenial" panose="02000503040000020004" pitchFamily="2" charset="0"/>
                <a:ea typeface="Times New Roman" panose="02020603050405020304" pitchFamily="18" charset="0"/>
              </a:rPr>
              <a:t>.</a:t>
            </a:r>
            <a:endParaRPr lang="en-US" b="1" u="sng" dirty="0">
              <a:latin typeface="Congenial" panose="02000503040000020004" pitchFamily="2" charset="0"/>
            </a:endParaRPr>
          </a:p>
          <a:p>
            <a:r>
              <a:rPr lang="en-US" dirty="0">
                <a:latin typeface="Congenial" panose="02000503040000020004" pitchFamily="2" charset="0"/>
              </a:rPr>
              <a:t>5)Click Attach to VPC and </a:t>
            </a:r>
            <a:r>
              <a:rPr lang="en-US" sz="1800" dirty="0">
                <a:effectLst/>
                <a:latin typeface="Congenial" panose="02000503040000020004" pitchFamily="2" charset="0"/>
                <a:ea typeface="Times New Roman" panose="02020603050405020304" pitchFamily="18" charset="0"/>
              </a:rPr>
              <a:t>Select your VPC from the Name tag drop-down list and click </a:t>
            </a:r>
            <a:r>
              <a:rPr lang="en-US" sz="1800" b="1" dirty="0">
                <a:effectLst/>
                <a:latin typeface="Congenial" panose="02000503040000020004" pitchFamily="2" charset="0"/>
                <a:ea typeface="Times New Roman" panose="02020603050405020304" pitchFamily="18" charset="0"/>
              </a:rPr>
              <a:t>Yes, Attach</a:t>
            </a:r>
            <a:r>
              <a:rPr lang="en-US" sz="1800" dirty="0">
                <a:solidFill>
                  <a:srgbClr val="4A4F54"/>
                </a:solidFill>
                <a:effectLst/>
                <a:latin typeface="Segoe UI" panose="020B0502040204020203" pitchFamily="34" charset="0"/>
                <a:ea typeface="Times New Roman" panose="02020603050405020304" pitchFamily="18" charset="0"/>
              </a:rPr>
              <a:t>.</a:t>
            </a:r>
            <a:endParaRPr lang="en-US" u="sng" dirty="0">
              <a:latin typeface="Congenial" panose="02000503040000020004" pitchFamily="2" charset="0"/>
            </a:endParaRP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endParaRPr lang="en-US" dirty="0">
              <a:latin typeface="Congenial" panose="02000503040000020004" pitchFamily="2" charset="0"/>
            </a:endParaRPr>
          </a:p>
        </p:txBody>
      </p:sp>
    </p:spTree>
    <p:extLst>
      <p:ext uri="{BB962C8B-B14F-4D97-AF65-F5344CB8AC3E}">
        <p14:creationId xmlns:p14="http://schemas.microsoft.com/office/powerpoint/2010/main" val="299380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pic>
        <p:nvPicPr>
          <p:cNvPr id="4" name="Content Placeholder 3" descr="A screenshot of a computer&#10;&#10;Description automatically generated">
            <a:extLst>
              <a:ext uri="{FF2B5EF4-FFF2-40B4-BE49-F238E27FC236}">
                <a16:creationId xmlns:a16="http://schemas.microsoft.com/office/drawing/2014/main" id="{B1ADFDA9-1971-747F-9EB8-E76AB7ABD465}"/>
              </a:ext>
            </a:extLst>
          </p:cNvPr>
          <p:cNvPicPr>
            <a:picLocks noGrp="1" noChangeAspect="1"/>
          </p:cNvPicPr>
          <p:nvPr>
            <p:ph idx="1"/>
          </p:nvPr>
        </p:nvPicPr>
        <p:blipFill>
          <a:blip r:embed="rId2"/>
          <a:stretch>
            <a:fillRect/>
          </a:stretch>
        </p:blipFill>
        <p:spPr>
          <a:xfrm>
            <a:off x="1295400" y="3041336"/>
            <a:ext cx="9601200" cy="2350128"/>
          </a:xfrm>
        </p:spPr>
      </p:pic>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screenshot of a computer&#10;&#10;Description automatically generated">
            <a:extLst>
              <a:ext uri="{FF2B5EF4-FFF2-40B4-BE49-F238E27FC236}">
                <a16:creationId xmlns:a16="http://schemas.microsoft.com/office/drawing/2014/main" id="{12975191-AA7E-651A-309C-8241C39B034F}"/>
              </a:ext>
            </a:extLst>
          </p:cNvPr>
          <p:cNvPicPr>
            <a:picLocks noChangeAspect="1"/>
          </p:cNvPicPr>
          <p:nvPr/>
        </p:nvPicPr>
        <p:blipFill>
          <a:blip r:embed="rId3"/>
          <a:stretch>
            <a:fillRect/>
          </a:stretch>
        </p:blipFill>
        <p:spPr>
          <a:xfrm>
            <a:off x="2816942" y="789939"/>
            <a:ext cx="6558116" cy="2023317"/>
          </a:xfrm>
          <a:prstGeom prst="rect">
            <a:avLst/>
          </a:prstGeom>
        </p:spPr>
      </p:pic>
      <p:pic>
        <p:nvPicPr>
          <p:cNvPr id="10" name="Picture 9">
            <a:extLst>
              <a:ext uri="{FF2B5EF4-FFF2-40B4-BE49-F238E27FC236}">
                <a16:creationId xmlns:a16="http://schemas.microsoft.com/office/drawing/2014/main" id="{D6BBD084-CCFB-95EE-84CB-124C1F4FFA00}"/>
              </a:ext>
            </a:extLst>
          </p:cNvPr>
          <p:cNvPicPr>
            <a:picLocks noChangeAspect="1"/>
          </p:cNvPicPr>
          <p:nvPr/>
        </p:nvPicPr>
        <p:blipFill>
          <a:blip r:embed="rId4"/>
          <a:stretch>
            <a:fillRect/>
          </a:stretch>
        </p:blipFill>
        <p:spPr>
          <a:xfrm>
            <a:off x="975389" y="2927883"/>
            <a:ext cx="10251051" cy="44362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DA02782F-5E35-F182-1484-3810C7A55B3D}"/>
              </a:ext>
            </a:extLst>
          </p:cNvPr>
          <p:cNvPicPr>
            <a:picLocks noChangeAspect="1"/>
          </p:cNvPicPr>
          <p:nvPr/>
        </p:nvPicPr>
        <p:blipFill>
          <a:blip r:embed="rId2"/>
          <a:stretch>
            <a:fillRect/>
          </a:stretch>
        </p:blipFill>
        <p:spPr>
          <a:xfrm>
            <a:off x="828464" y="3467756"/>
            <a:ext cx="10574400" cy="2588342"/>
          </a:xfrm>
          <a:prstGeom prst="rect">
            <a:avLst/>
          </a:prstGeom>
        </p:spPr>
      </p:pic>
    </p:spTree>
    <p:extLst>
      <p:ext uri="{BB962C8B-B14F-4D97-AF65-F5344CB8AC3E}">
        <p14:creationId xmlns:p14="http://schemas.microsoft.com/office/powerpoint/2010/main" val="429600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F47DD5D-6A19-1D4A-7615-C66683B2D8A0}"/>
              </a:ext>
            </a:extLst>
          </p:cNvPr>
          <p:cNvSpPr txBox="1"/>
          <p:nvPr/>
        </p:nvSpPr>
        <p:spPr>
          <a:xfrm>
            <a:off x="1061883" y="895401"/>
            <a:ext cx="10293053" cy="4247317"/>
          </a:xfrm>
          <a:prstGeom prst="rect">
            <a:avLst/>
          </a:prstGeom>
          <a:noFill/>
        </p:spPr>
        <p:txBody>
          <a:bodyPr wrap="square">
            <a:spAutoFit/>
          </a:bodyPr>
          <a:lstStyle/>
          <a:p>
            <a:r>
              <a:rPr lang="en-US" b="1" u="sng" dirty="0">
                <a:effectLst>
                  <a:outerShdw blurRad="38100" dist="38100" dir="2700000" algn="tl">
                    <a:srgbClr val="000000">
                      <a:alpha val="43137"/>
                    </a:srgbClr>
                  </a:outerShdw>
                </a:effectLst>
                <a:latin typeface="Congenial" panose="02000503040000020004" pitchFamily="2" charset="0"/>
              </a:rPr>
              <a:t>Add EC2 Instances:</a:t>
            </a:r>
          </a:p>
          <a:p>
            <a:endParaRPr lang="en-US" b="1" dirty="0">
              <a:latin typeface="Congenial" panose="02000503040000020004" pitchFamily="2" charset="0"/>
            </a:endParaRPr>
          </a:p>
          <a:p>
            <a:pPr>
              <a:buFont typeface="Arial" panose="020B0604020202020204" pitchFamily="34" charset="0"/>
              <a:buChar char="•"/>
            </a:pPr>
            <a:r>
              <a:rPr lang="en-US" b="1" dirty="0">
                <a:latin typeface="Congenial" panose="02000503040000020004" pitchFamily="2" charset="0"/>
              </a:rPr>
              <a:t>Web Servers</a:t>
            </a:r>
            <a:r>
              <a:rPr lang="en-US" dirty="0">
                <a:latin typeface="Congenial" panose="02000503040000020004" pitchFamily="2" charset="0"/>
              </a:rPr>
              <a:t>: Place EC2 instances in the public subnets to handle incoming web traffic.</a:t>
            </a: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r>
              <a:rPr lang="en-US" b="1" dirty="0">
                <a:latin typeface="Congenial" panose="02000503040000020004" pitchFamily="2" charset="0"/>
              </a:rPr>
              <a:t>Application Servers</a:t>
            </a:r>
            <a:r>
              <a:rPr lang="en-US" dirty="0">
                <a:latin typeface="Congenial" panose="02000503040000020004" pitchFamily="2" charset="0"/>
              </a:rPr>
              <a:t>: Place additional EC2 instances in the private subnets for application logic processing.</a:t>
            </a: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r>
              <a:rPr lang="en-US" b="1" u="sng" dirty="0">
                <a:latin typeface="Congenial" panose="02000503040000020004" pitchFamily="2" charset="0"/>
              </a:rPr>
              <a:t>How to Create a EC2 Instance:</a:t>
            </a:r>
          </a:p>
          <a:p>
            <a:pPr>
              <a:buFont typeface="Arial" panose="020B0604020202020204" pitchFamily="34" charset="0"/>
              <a:buChar char="•"/>
            </a:pPr>
            <a:r>
              <a:rPr lang="en-US" dirty="0">
                <a:latin typeface="Congenial" panose="02000503040000020004" pitchFamily="2" charset="0"/>
              </a:rPr>
              <a:t>1)Navigate to EC2 Console</a:t>
            </a:r>
          </a:p>
          <a:p>
            <a:pPr>
              <a:buFont typeface="Arial" panose="020B0604020202020204" pitchFamily="34" charset="0"/>
              <a:buChar char="•"/>
            </a:pPr>
            <a:r>
              <a:rPr lang="en-US" dirty="0">
                <a:latin typeface="Congenial" panose="02000503040000020004" pitchFamily="2" charset="0"/>
              </a:rPr>
              <a:t>2)Click on the launch instance to create the instance</a:t>
            </a:r>
          </a:p>
          <a:p>
            <a:pPr>
              <a:buFont typeface="Arial" panose="020B0604020202020204" pitchFamily="34" charset="0"/>
              <a:buChar char="•"/>
            </a:pPr>
            <a:r>
              <a:rPr lang="en-US" dirty="0">
                <a:latin typeface="Congenial" panose="02000503040000020004" pitchFamily="2" charset="0"/>
              </a:rPr>
              <a:t>3)Now choose an instance type and select the virtual machine</a:t>
            </a:r>
          </a:p>
          <a:p>
            <a:pPr>
              <a:buFont typeface="Arial" panose="020B0604020202020204" pitchFamily="34" charset="0"/>
              <a:buChar char="•"/>
            </a:pPr>
            <a:r>
              <a:rPr lang="en-US" dirty="0">
                <a:latin typeface="Congenial" panose="02000503040000020004" pitchFamily="2" charset="0"/>
              </a:rPr>
              <a:t>4)Configure the storage and make sure to tag the instance</a:t>
            </a:r>
          </a:p>
          <a:p>
            <a:pPr>
              <a:buFont typeface="Arial" panose="020B0604020202020204" pitchFamily="34" charset="0"/>
              <a:buChar char="•"/>
            </a:pPr>
            <a:r>
              <a:rPr lang="en-US" dirty="0">
                <a:latin typeface="Congenial" panose="02000503040000020004" pitchFamily="2" charset="0"/>
              </a:rPr>
              <a:t>5)Access the build in security by creating a required security group</a:t>
            </a:r>
          </a:p>
          <a:p>
            <a:pPr>
              <a:buFont typeface="Arial" panose="020B0604020202020204" pitchFamily="34" charset="0"/>
              <a:buChar char="•"/>
            </a:pPr>
            <a:r>
              <a:rPr lang="en-US" dirty="0">
                <a:latin typeface="Congenial" panose="02000503040000020004" pitchFamily="2" charset="0"/>
              </a:rPr>
              <a:t>6)Now enable SSH access with a key.</a:t>
            </a:r>
          </a:p>
          <a:p>
            <a:pPr>
              <a:buFont typeface="Arial" panose="020B0604020202020204" pitchFamily="34" charset="0"/>
              <a:buChar char="•"/>
            </a:pPr>
            <a:endParaRPr lang="en-US" dirty="0">
              <a:latin typeface="Congenial" panose="02000503040000020004" pitchFamily="2" charset="0"/>
            </a:endParaRPr>
          </a:p>
        </p:txBody>
      </p:sp>
    </p:spTree>
    <p:extLst>
      <p:ext uri="{BB962C8B-B14F-4D97-AF65-F5344CB8AC3E}">
        <p14:creationId xmlns:p14="http://schemas.microsoft.com/office/powerpoint/2010/main" val="247736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pic>
        <p:nvPicPr>
          <p:cNvPr id="4" name="Content Placeholder 3" descr="A screenshot of a computer&#10;&#10;Description automatically generated">
            <a:extLst>
              <a:ext uri="{FF2B5EF4-FFF2-40B4-BE49-F238E27FC236}">
                <a16:creationId xmlns:a16="http://schemas.microsoft.com/office/drawing/2014/main" id="{60131E16-0C43-9135-7F66-4E233539893B}"/>
              </a:ext>
            </a:extLst>
          </p:cNvPr>
          <p:cNvPicPr>
            <a:picLocks noGrp="1" noChangeAspect="1"/>
          </p:cNvPicPr>
          <p:nvPr>
            <p:ph idx="1"/>
          </p:nvPr>
        </p:nvPicPr>
        <p:blipFill>
          <a:blip r:embed="rId2"/>
          <a:stretch>
            <a:fillRect/>
          </a:stretch>
        </p:blipFill>
        <p:spPr>
          <a:xfrm>
            <a:off x="4384245" y="2557463"/>
            <a:ext cx="3423509" cy="3317875"/>
          </a:xfrm>
        </p:spPr>
      </p:pic>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screenshot of a computer&#10;&#10;Description automatically generated">
            <a:extLst>
              <a:ext uri="{FF2B5EF4-FFF2-40B4-BE49-F238E27FC236}">
                <a16:creationId xmlns:a16="http://schemas.microsoft.com/office/drawing/2014/main" id="{742059D3-385B-3115-9B42-A7672FC44A02}"/>
              </a:ext>
            </a:extLst>
          </p:cNvPr>
          <p:cNvPicPr>
            <a:picLocks noChangeAspect="1"/>
          </p:cNvPicPr>
          <p:nvPr/>
        </p:nvPicPr>
        <p:blipFill>
          <a:blip r:embed="rId3"/>
          <a:stretch>
            <a:fillRect/>
          </a:stretch>
        </p:blipFill>
        <p:spPr>
          <a:xfrm>
            <a:off x="865600" y="678425"/>
            <a:ext cx="10520155" cy="5353665"/>
          </a:xfrm>
          <a:prstGeom prst="rect">
            <a:avLst/>
          </a:prstGeom>
        </p:spPr>
      </p:pic>
    </p:spTree>
    <p:extLst>
      <p:ext uri="{BB962C8B-B14F-4D97-AF65-F5344CB8AC3E}">
        <p14:creationId xmlns:p14="http://schemas.microsoft.com/office/powerpoint/2010/main" val="3828020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Content Placeholder 3" descr="A screenshot of a computer&#10;&#10;Description automatically generated">
            <a:extLst>
              <a:ext uri="{FF2B5EF4-FFF2-40B4-BE49-F238E27FC236}">
                <a16:creationId xmlns:a16="http://schemas.microsoft.com/office/drawing/2014/main" id="{29ADC62A-1433-97E3-A212-90699572EE13}"/>
              </a:ext>
            </a:extLst>
          </p:cNvPr>
          <p:cNvPicPr>
            <a:picLocks noGrp="1" noChangeAspect="1"/>
          </p:cNvPicPr>
          <p:nvPr>
            <p:ph idx="1"/>
          </p:nvPr>
        </p:nvPicPr>
        <p:blipFill>
          <a:blip r:embed="rId2"/>
          <a:stretch>
            <a:fillRect/>
          </a:stretch>
        </p:blipFill>
        <p:spPr>
          <a:xfrm>
            <a:off x="6497258" y="2338981"/>
            <a:ext cx="4807502" cy="1722181"/>
          </a:xfrm>
        </p:spPr>
      </p:pic>
      <p:pic>
        <p:nvPicPr>
          <p:cNvPr id="6" name="Picture 5" descr="A screenshot of a computer&#10;&#10;Description automatically generated">
            <a:extLst>
              <a:ext uri="{FF2B5EF4-FFF2-40B4-BE49-F238E27FC236}">
                <a16:creationId xmlns:a16="http://schemas.microsoft.com/office/drawing/2014/main" id="{961876E2-DAF1-2214-8116-C65399BF73C4}"/>
              </a:ext>
            </a:extLst>
          </p:cNvPr>
          <p:cNvPicPr>
            <a:picLocks noChangeAspect="1"/>
          </p:cNvPicPr>
          <p:nvPr/>
        </p:nvPicPr>
        <p:blipFill>
          <a:blip r:embed="rId3"/>
          <a:stretch>
            <a:fillRect/>
          </a:stretch>
        </p:blipFill>
        <p:spPr>
          <a:xfrm>
            <a:off x="907024" y="825910"/>
            <a:ext cx="5356716" cy="5191432"/>
          </a:xfrm>
          <a:prstGeom prst="rect">
            <a:avLst/>
          </a:prstGeom>
        </p:spPr>
      </p:pic>
    </p:spTree>
    <p:extLst>
      <p:ext uri="{BB962C8B-B14F-4D97-AF65-F5344CB8AC3E}">
        <p14:creationId xmlns:p14="http://schemas.microsoft.com/office/powerpoint/2010/main" val="306058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5E998A8-353E-4E1F-C5C4-8771308B86B3}"/>
              </a:ext>
            </a:extLst>
          </p:cNvPr>
          <p:cNvSpPr txBox="1"/>
          <p:nvPr/>
        </p:nvSpPr>
        <p:spPr>
          <a:xfrm>
            <a:off x="993058" y="971741"/>
            <a:ext cx="10205884" cy="7017306"/>
          </a:xfrm>
          <a:prstGeom prst="rect">
            <a:avLst/>
          </a:prstGeom>
          <a:noFill/>
        </p:spPr>
        <p:txBody>
          <a:bodyPr wrap="square">
            <a:spAutoFit/>
          </a:bodyPr>
          <a:lstStyle/>
          <a:p>
            <a:r>
              <a:rPr lang="en-US" b="1" u="sng" dirty="0">
                <a:effectLst>
                  <a:outerShdw blurRad="38100" dist="38100" dir="2700000" algn="tl">
                    <a:srgbClr val="000000">
                      <a:alpha val="43137"/>
                    </a:srgbClr>
                  </a:outerShdw>
                </a:effectLst>
                <a:latin typeface="Congenial" panose="02000503040000020004" pitchFamily="2" charset="0"/>
              </a:rPr>
              <a:t>Add Load Balancer:</a:t>
            </a:r>
          </a:p>
          <a:p>
            <a:endParaRPr lang="en-US" b="1" dirty="0">
              <a:latin typeface="Congenial" panose="02000503040000020004" pitchFamily="2" charset="0"/>
            </a:endParaRPr>
          </a:p>
          <a:p>
            <a:pPr>
              <a:buFont typeface="Arial" panose="020B0604020202020204" pitchFamily="34" charset="0"/>
              <a:buChar char="•"/>
            </a:pPr>
            <a:r>
              <a:rPr lang="en-US" b="1" dirty="0">
                <a:latin typeface="Congenial" panose="02000503040000020004" pitchFamily="2" charset="0"/>
              </a:rPr>
              <a:t>Elastic Load Balancer</a:t>
            </a:r>
            <a:r>
              <a:rPr lang="en-US" dirty="0">
                <a:latin typeface="Congenial" panose="02000503040000020004" pitchFamily="2" charset="0"/>
              </a:rPr>
              <a:t>: Draw the load balancer above the web servers and connect it to the EC2 instances in the public subnets.</a:t>
            </a:r>
          </a:p>
          <a:p>
            <a:pPr>
              <a:buFont typeface="Arial" panose="020B0604020202020204" pitchFamily="34" charset="0"/>
              <a:buChar char="•"/>
            </a:pPr>
            <a:r>
              <a:rPr lang="en-US" dirty="0">
                <a:latin typeface="Congenial" panose="02000503040000020004" pitchFamily="2" charset="0"/>
              </a:rPr>
              <a:t>Before creating a load balancer, ensure you have a VPC, subnets, and instances set up.</a:t>
            </a: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r>
              <a:rPr lang="en-US" b="1" dirty="0">
                <a:latin typeface="Congenial" panose="02000503040000020004" pitchFamily="2" charset="0"/>
              </a:rPr>
              <a:t>How to add Load Balancer:</a:t>
            </a:r>
          </a:p>
          <a:p>
            <a:r>
              <a:rPr lang="en-US" dirty="0">
                <a:latin typeface="Congenial" panose="02000503040000020004" pitchFamily="2" charset="0"/>
              </a:rPr>
              <a:t>1)Navigate to the EC2 Dashboard</a:t>
            </a:r>
            <a:r>
              <a:rPr lang="en-US" b="1" dirty="0">
                <a:latin typeface="Congenial" panose="02000503040000020004" pitchFamily="2" charset="0"/>
              </a:rPr>
              <a:t> and </a:t>
            </a:r>
            <a:r>
              <a:rPr lang="en-US" dirty="0">
                <a:latin typeface="Congenial" panose="02000503040000020004" pitchFamily="2" charset="0"/>
              </a:rPr>
              <a:t>In the left-hand menu under </a:t>
            </a:r>
            <a:r>
              <a:rPr lang="en-US" b="1" dirty="0">
                <a:latin typeface="Congenial" panose="02000503040000020004" pitchFamily="2" charset="0"/>
              </a:rPr>
              <a:t>Load Balancing</a:t>
            </a:r>
            <a:r>
              <a:rPr lang="en-US" dirty="0">
                <a:latin typeface="Congenial" panose="02000503040000020004" pitchFamily="2" charset="0"/>
              </a:rPr>
              <a:t>, click on     </a:t>
            </a:r>
            <a:r>
              <a:rPr lang="en-US" b="1" dirty="0">
                <a:latin typeface="Congenial" panose="02000503040000020004" pitchFamily="2" charset="0"/>
              </a:rPr>
              <a:t>Load Balancers</a:t>
            </a:r>
            <a:r>
              <a:rPr lang="en-US" dirty="0">
                <a:latin typeface="Congenial" panose="02000503040000020004" pitchFamily="2" charset="0"/>
              </a:rPr>
              <a:t>.</a:t>
            </a:r>
            <a:endParaRPr kumimoji="0" lang="en-US" altLang="en-US" sz="1800" b="0"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ongenial" panose="02000503040000020004" pitchFamily="2" charset="0"/>
              </a:rPr>
              <a:t>2)Select the type of load balancer. For a web application, you'll typically choose </a:t>
            </a:r>
            <a:r>
              <a:rPr kumimoji="0" lang="en-US" altLang="en-US" sz="1800" b="1" i="0" u="none" strike="noStrike" cap="none" normalizeH="0" baseline="0" dirty="0">
                <a:ln>
                  <a:noFill/>
                </a:ln>
                <a:solidFill>
                  <a:schemeClr val="tx1"/>
                </a:solidFill>
                <a:effectLst/>
                <a:latin typeface="Congenial" panose="02000503040000020004" pitchFamily="2" charset="0"/>
              </a:rPr>
              <a:t>Application Load Balancer (ALB)</a:t>
            </a:r>
            <a:r>
              <a:rPr lang="en-US" altLang="en-US" dirty="0">
                <a:latin typeface="Congenial" panose="02000503040000020004" pitchFamily="2" charset="0"/>
              </a:rPr>
              <a:t> </a:t>
            </a:r>
            <a:r>
              <a:rPr kumimoji="0" lang="en-US" altLang="en-US" sz="1800" b="0" i="0" u="none" strike="noStrike" cap="none" normalizeH="0" baseline="0" dirty="0">
                <a:ln>
                  <a:noFill/>
                </a:ln>
                <a:solidFill>
                  <a:schemeClr val="tx1"/>
                </a:solidFill>
                <a:effectLst/>
                <a:latin typeface="Congenial" panose="02000503040000020004" pitchFamily="2" charset="0"/>
              </a:rPr>
              <a:t>and Click </a:t>
            </a:r>
            <a:r>
              <a:rPr kumimoji="0" lang="en-US" altLang="en-US" sz="1800" b="1" i="0" u="none" strike="noStrike" cap="none" normalizeH="0" baseline="0" dirty="0">
                <a:ln>
                  <a:noFill/>
                </a:ln>
                <a:solidFill>
                  <a:schemeClr val="tx1"/>
                </a:solidFill>
                <a:effectLst/>
                <a:latin typeface="Congenial" panose="02000503040000020004" pitchFamily="2" charset="0"/>
              </a:rPr>
              <a:t>Create</a:t>
            </a:r>
            <a:r>
              <a:rPr kumimoji="0" lang="en-US" altLang="en-US" sz="1800" b="0" i="0" u="none" strike="noStrike" cap="none" normalizeH="0" baseline="0" dirty="0">
                <a:ln>
                  <a:noFill/>
                </a:ln>
                <a:solidFill>
                  <a:schemeClr val="tx1"/>
                </a:solidFill>
                <a:effectLst/>
                <a:latin typeface="Congenial" panose="02000503040000020004" pitchFamily="2" charset="0"/>
              </a:rPr>
              <a:t>. </a:t>
            </a:r>
          </a:p>
          <a:p>
            <a:r>
              <a:rPr lang="en-US" dirty="0">
                <a:latin typeface="Congenial" panose="02000503040000020004" pitchFamily="2" charset="0"/>
              </a:rPr>
              <a:t>3)Enter a name for your load balancer. And choose the IP version that is required.</a:t>
            </a:r>
          </a:p>
          <a:p>
            <a:r>
              <a:rPr lang="en-IN" dirty="0">
                <a:latin typeface="Congenial" panose="02000503040000020004" pitchFamily="2" charset="0"/>
              </a:rPr>
              <a:t>4)Configure Listeners and Routing</a:t>
            </a:r>
            <a:r>
              <a:rPr lang="en-US" dirty="0">
                <a:latin typeface="Congenial" panose="02000503040000020004" pitchFamily="2" charset="0"/>
              </a:rPr>
              <a:t> and Create Target Group</a:t>
            </a:r>
          </a:p>
          <a:p>
            <a:r>
              <a:rPr lang="en-US" dirty="0">
                <a:latin typeface="Congenial" panose="02000503040000020004" pitchFamily="2" charset="0"/>
              </a:rPr>
              <a:t>5)Select the EC2 instances you want to include in the target group.</a:t>
            </a:r>
            <a:endParaRPr kumimoji="0" lang="en-US" altLang="en-US" sz="1800" b="0" i="0" u="none" strike="noStrike" cap="none" normalizeH="0" baseline="0" dirty="0">
              <a:ln>
                <a:noFill/>
              </a:ln>
              <a:solidFill>
                <a:schemeClr val="tx1"/>
              </a:solidFill>
              <a:effectLst/>
              <a:latin typeface="Congenial" panose="02000503040000020004" pitchFamily="2" charset="0"/>
            </a:endParaRPr>
          </a:p>
          <a:p>
            <a:pPr defTabSz="914400"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Congenial" panose="02000503040000020004" pitchFamily="2" charset="0"/>
              </a:rPr>
              <a:t>6)Review all the settings you have configured and Click </a:t>
            </a:r>
            <a:r>
              <a:rPr kumimoji="0" lang="en-US" altLang="en-US" sz="1800" b="1" i="0" u="none" strike="noStrike" cap="none" normalizeH="0" baseline="0" dirty="0">
                <a:ln>
                  <a:noFill/>
                </a:ln>
                <a:solidFill>
                  <a:schemeClr val="tx1"/>
                </a:solidFill>
                <a:effectLst/>
                <a:latin typeface="Congenial" panose="02000503040000020004" pitchFamily="2" charset="0"/>
              </a:rPr>
              <a:t>Create</a:t>
            </a:r>
            <a:r>
              <a:rPr kumimoji="0" lang="en-US" altLang="en-US" sz="1800" b="0" i="0" u="none" strike="noStrike" cap="none" normalizeH="0" baseline="0" dirty="0">
                <a:ln>
                  <a:noFill/>
                </a:ln>
                <a:solidFill>
                  <a:schemeClr val="tx1"/>
                </a:solidFill>
                <a:effectLst/>
                <a:latin typeface="Congenial" panose="02000503040000020004" pitchFamily="2"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ongenial" panose="02000503040000020004" pitchFamily="2" charset="0"/>
              </a:rPr>
              <a:t>7)Once created, navigate back to the </a:t>
            </a:r>
            <a:r>
              <a:rPr kumimoji="0" lang="en-US" altLang="en-US" sz="1800" b="1" i="0" u="none" strike="noStrike" cap="none" normalizeH="0" baseline="0" dirty="0">
                <a:ln>
                  <a:noFill/>
                </a:ln>
                <a:solidFill>
                  <a:schemeClr val="tx1"/>
                </a:solidFill>
                <a:effectLst/>
                <a:latin typeface="Congenial" panose="02000503040000020004" pitchFamily="2" charset="0"/>
              </a:rPr>
              <a:t>Load Balancers</a:t>
            </a:r>
            <a:r>
              <a:rPr kumimoji="0" lang="en-US" altLang="en-US" sz="1800" b="0" i="0" u="none" strike="noStrike" cap="none" normalizeH="0" baseline="0" dirty="0">
                <a:ln>
                  <a:noFill/>
                </a:ln>
                <a:solidFill>
                  <a:schemeClr val="tx1"/>
                </a:solidFill>
                <a:effectLst/>
                <a:latin typeface="Congenial" panose="02000503040000020004" pitchFamily="2" charset="0"/>
              </a:rPr>
              <a:t> section in the EC2 dashboard. Select your newly created load balancer and</a:t>
            </a:r>
            <a:r>
              <a:rPr lang="en-US" altLang="en-US" dirty="0">
                <a:latin typeface="Congenial" panose="02000503040000020004" pitchFamily="2" charset="0"/>
              </a:rPr>
              <a:t> </a:t>
            </a:r>
            <a:r>
              <a:rPr kumimoji="0" lang="en-US" altLang="en-US" sz="1800" b="0" i="0" u="none" strike="noStrike" cap="none" normalizeH="0" baseline="0" dirty="0">
                <a:ln>
                  <a:noFill/>
                </a:ln>
                <a:solidFill>
                  <a:schemeClr val="tx1"/>
                </a:solidFill>
                <a:effectLst/>
                <a:latin typeface="Congenial" panose="02000503040000020004" pitchFamily="2" charset="0"/>
              </a:rPr>
              <a:t>Check the </a:t>
            </a:r>
            <a:r>
              <a:rPr kumimoji="0" lang="en-US" altLang="en-US" sz="1800" b="1" i="0" u="none" strike="noStrike" cap="none" normalizeH="0" baseline="0" dirty="0">
                <a:ln>
                  <a:noFill/>
                </a:ln>
                <a:solidFill>
                  <a:schemeClr val="tx1"/>
                </a:solidFill>
                <a:effectLst/>
                <a:latin typeface="Congenial" panose="02000503040000020004" pitchFamily="2" charset="0"/>
              </a:rPr>
              <a:t>Description</a:t>
            </a:r>
            <a:r>
              <a:rPr kumimoji="0" lang="en-US" altLang="en-US" sz="1800" b="0" i="0" u="none" strike="noStrike" cap="none" normalizeH="0" baseline="0" dirty="0">
                <a:ln>
                  <a:noFill/>
                </a:ln>
                <a:solidFill>
                  <a:schemeClr val="tx1"/>
                </a:solidFill>
                <a:effectLst/>
                <a:latin typeface="Congenial" panose="02000503040000020004" pitchFamily="2" charset="0"/>
              </a:rPr>
              <a:t> tab to ensure that the load balancer is in a </a:t>
            </a:r>
            <a:r>
              <a:rPr kumimoji="0" lang="en-US" altLang="en-US" sz="1800" b="1" i="0" u="none" strike="noStrike" cap="none" normalizeH="0" baseline="0" dirty="0">
                <a:ln>
                  <a:noFill/>
                </a:ln>
                <a:solidFill>
                  <a:schemeClr val="tx1"/>
                </a:solidFill>
                <a:effectLst/>
                <a:latin typeface="Congenial" panose="02000503040000020004" pitchFamily="2" charset="0"/>
              </a:rPr>
              <a:t>state: active</a:t>
            </a:r>
            <a:r>
              <a:rPr kumimoji="0" lang="en-US" altLang="en-US" sz="1800" b="0" i="0" u="none" strike="noStrike" cap="none" normalizeH="0" baseline="0" dirty="0">
                <a:ln>
                  <a:noFill/>
                </a:ln>
                <a:solidFill>
                  <a:schemeClr val="tx1"/>
                </a:solidFill>
                <a:effectLst/>
                <a:latin typeface="Congenial" panose="02000503040000020004" pitchFamily="2" charset="0"/>
              </a:rPr>
              <a:t>. </a:t>
            </a:r>
          </a:p>
          <a:p>
            <a:pPr defTabSz="914400" eaLnBrk="0" fontAlgn="base" hangingPunct="0">
              <a:spcBef>
                <a:spcPct val="0"/>
              </a:spcBef>
              <a:spcAft>
                <a:spcPct val="0"/>
              </a:spcAft>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endParaRPr lang="en-US" b="1" dirty="0">
              <a:latin typeface="Congenial" panose="02000503040000020004" pitchFamily="2" charset="0"/>
            </a:endParaRPr>
          </a:p>
          <a:p>
            <a:pPr>
              <a:buFont typeface="Arial" panose="020B0604020202020204" pitchFamily="34" charset="0"/>
              <a:buChar char="•"/>
            </a:pPr>
            <a:endParaRPr lang="en-US" b="1" dirty="0">
              <a:latin typeface="Congenial" panose="02000503040000020004" pitchFamily="2" charset="0"/>
            </a:endParaRP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endParaRPr lang="en-US" dirty="0">
              <a:latin typeface="Congenial" panose="02000503040000020004" pitchFamily="2" charset="0"/>
            </a:endParaRPr>
          </a:p>
        </p:txBody>
      </p:sp>
    </p:spTree>
    <p:extLst>
      <p:ext uri="{BB962C8B-B14F-4D97-AF65-F5344CB8AC3E}">
        <p14:creationId xmlns:p14="http://schemas.microsoft.com/office/powerpoint/2010/main" val="3871999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Content Placeholder 3" descr="A screenshot of a website&#10;&#10;Description automatically generated">
            <a:extLst>
              <a:ext uri="{FF2B5EF4-FFF2-40B4-BE49-F238E27FC236}">
                <a16:creationId xmlns:a16="http://schemas.microsoft.com/office/drawing/2014/main" id="{4D8EE668-2ABA-254E-1715-35BB59EC8D59}"/>
              </a:ext>
            </a:extLst>
          </p:cNvPr>
          <p:cNvPicPr>
            <a:picLocks noGrp="1" noChangeAspect="1"/>
          </p:cNvPicPr>
          <p:nvPr>
            <p:ph idx="1"/>
          </p:nvPr>
        </p:nvPicPr>
        <p:blipFill>
          <a:blip r:embed="rId2"/>
          <a:stretch>
            <a:fillRect/>
          </a:stretch>
        </p:blipFill>
        <p:spPr>
          <a:xfrm>
            <a:off x="862783" y="840658"/>
            <a:ext cx="5278024" cy="5035210"/>
          </a:xfrm>
        </p:spPr>
      </p:pic>
      <p:pic>
        <p:nvPicPr>
          <p:cNvPr id="6" name="Picture 5" descr="A screenshot of a computer&#10;&#10;Description automatically generated">
            <a:extLst>
              <a:ext uri="{FF2B5EF4-FFF2-40B4-BE49-F238E27FC236}">
                <a16:creationId xmlns:a16="http://schemas.microsoft.com/office/drawing/2014/main" id="{35FB1E3E-8079-A029-A934-6BC1AE9C26AB}"/>
              </a:ext>
            </a:extLst>
          </p:cNvPr>
          <p:cNvPicPr>
            <a:picLocks noChangeAspect="1"/>
          </p:cNvPicPr>
          <p:nvPr/>
        </p:nvPicPr>
        <p:blipFill>
          <a:blip r:embed="rId3"/>
          <a:stretch>
            <a:fillRect/>
          </a:stretch>
        </p:blipFill>
        <p:spPr>
          <a:xfrm>
            <a:off x="6328288" y="920568"/>
            <a:ext cx="4602723" cy="235536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607378B-D0ED-B440-7C40-04E201BE4D16}"/>
              </a:ext>
            </a:extLst>
          </p:cNvPr>
          <p:cNvPicPr>
            <a:picLocks noChangeAspect="1"/>
          </p:cNvPicPr>
          <p:nvPr/>
        </p:nvPicPr>
        <p:blipFill>
          <a:blip r:embed="rId4"/>
          <a:stretch>
            <a:fillRect/>
          </a:stretch>
        </p:blipFill>
        <p:spPr>
          <a:xfrm>
            <a:off x="6305559" y="3468955"/>
            <a:ext cx="4824557" cy="2355365"/>
          </a:xfrm>
          <a:prstGeom prst="rect">
            <a:avLst/>
          </a:prstGeom>
        </p:spPr>
      </p:pic>
    </p:spTree>
    <p:extLst>
      <p:ext uri="{BB962C8B-B14F-4D97-AF65-F5344CB8AC3E}">
        <p14:creationId xmlns:p14="http://schemas.microsoft.com/office/powerpoint/2010/main" val="24247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solidFill>
                <a:schemeClr val="tx1"/>
              </a:solidFill>
            </a:endParaRPr>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solidFill>
                <a:schemeClr val="tx1"/>
              </a:solidFill>
            </a:endParaRPr>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 name="TextBox 3">
            <a:extLst>
              <a:ext uri="{FF2B5EF4-FFF2-40B4-BE49-F238E27FC236}">
                <a16:creationId xmlns:a16="http://schemas.microsoft.com/office/drawing/2014/main" id="{96BCF21D-47DA-3D0F-44FF-C2840A4AB959}"/>
              </a:ext>
            </a:extLst>
          </p:cNvPr>
          <p:cNvSpPr txBox="1"/>
          <p:nvPr/>
        </p:nvSpPr>
        <p:spPr>
          <a:xfrm>
            <a:off x="646454" y="785507"/>
            <a:ext cx="10830265" cy="1754326"/>
          </a:xfrm>
          <a:prstGeom prst="rect">
            <a:avLst/>
          </a:prstGeom>
          <a:noFill/>
        </p:spPr>
        <p:txBody>
          <a:bodyPr wrap="square">
            <a:spAutoFit/>
          </a:bodyPr>
          <a:lstStyle/>
          <a:p>
            <a:pPr algn="ctr"/>
            <a:r>
              <a:rPr lang="en-US" sz="2000" u="sng"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Case study 1:</a:t>
            </a:r>
          </a:p>
          <a:p>
            <a:pPr algn="ctr"/>
            <a:endParaRPr lang="en-US" sz="2000" b="1" u="sng"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latin typeface="Congenial" panose="02000503040000020004" pitchFamily="2" charset="0"/>
              </a:rPr>
              <a:t>A</a:t>
            </a:r>
            <a:r>
              <a:rPr lang="en-US" sz="2000" dirty="0">
                <a:solidFill>
                  <a:schemeClr val="tx1"/>
                </a:solidFill>
                <a:latin typeface="Congenial" panose="02000503040000020004" pitchFamily="2" charset="0"/>
              </a:rPr>
              <a:t>ssume I have 2 branches in different locations and my nature of business is service based and I also want to host my app and dynamic website as well as database also.</a:t>
            </a:r>
          </a:p>
          <a:p>
            <a:pPr algn="ctr"/>
            <a:endParaRPr lang="en-IN" sz="2800" dirty="0">
              <a:solidFill>
                <a:schemeClr val="tx1"/>
              </a:solidFill>
              <a:latin typeface="Congenial" panose="02000503040000020004" pitchFamily="2" charset="0"/>
            </a:endParaRPr>
          </a:p>
        </p:txBody>
      </p:sp>
      <p:sp>
        <p:nvSpPr>
          <p:cNvPr id="6" name="TextBox 5">
            <a:extLst>
              <a:ext uri="{FF2B5EF4-FFF2-40B4-BE49-F238E27FC236}">
                <a16:creationId xmlns:a16="http://schemas.microsoft.com/office/drawing/2014/main" id="{8F6CE15C-F696-119C-4605-B0C57E0867A0}"/>
              </a:ext>
            </a:extLst>
          </p:cNvPr>
          <p:cNvSpPr txBox="1"/>
          <p:nvPr/>
        </p:nvSpPr>
        <p:spPr>
          <a:xfrm>
            <a:off x="750627" y="2714951"/>
            <a:ext cx="10726092" cy="3231654"/>
          </a:xfrm>
          <a:prstGeom prst="rect">
            <a:avLst/>
          </a:prstGeom>
          <a:noFill/>
        </p:spPr>
        <p:txBody>
          <a:bodyPr wrap="square">
            <a:spAutoFit/>
          </a:bodyPr>
          <a:lstStyle/>
          <a:p>
            <a:r>
              <a:rPr lang="en-US" sz="1700" b="1" dirty="0">
                <a:latin typeface="Congenial" panose="02000503040000020004" pitchFamily="2" charset="0"/>
              </a:rPr>
              <a:t>Objectives:</a:t>
            </a:r>
          </a:p>
          <a:p>
            <a:r>
              <a:rPr lang="en-US" sz="1700" dirty="0">
                <a:latin typeface="Congenial" panose="02000503040000020004" pitchFamily="2" charset="0"/>
              </a:rPr>
              <a:t>• Create an architectural diagram to depict various AWS services and their interactions with each other. </a:t>
            </a:r>
          </a:p>
          <a:p>
            <a:r>
              <a:rPr lang="en-US" sz="1700" dirty="0">
                <a:latin typeface="Congenial" panose="02000503040000020004" pitchFamily="2" charset="0"/>
              </a:rPr>
              <a:t>• Estimate the cost of using services by using the AWS Pricing Calculator.</a:t>
            </a:r>
          </a:p>
          <a:p>
            <a:r>
              <a:rPr lang="en-US" sz="1700" dirty="0">
                <a:latin typeface="Congenial" panose="02000503040000020004" pitchFamily="2" charset="0"/>
              </a:rPr>
              <a:t> • Deploy a functional web application that runs on a single virtual machine and is backed by a relational database. </a:t>
            </a:r>
          </a:p>
          <a:p>
            <a:r>
              <a:rPr lang="en-US" sz="1700" dirty="0">
                <a:latin typeface="Congenial" panose="02000503040000020004" pitchFamily="2" charset="0"/>
              </a:rPr>
              <a:t>• Architect a web application to separate layers of the application, such as the web server and database. </a:t>
            </a:r>
          </a:p>
          <a:p>
            <a:r>
              <a:rPr lang="en-US" sz="1700" dirty="0">
                <a:latin typeface="Congenial" panose="02000503040000020004" pitchFamily="2" charset="0"/>
              </a:rPr>
              <a:t>• Create a virtual network that is configured appropriately to host a web application that is publicly accessible and secure. </a:t>
            </a:r>
          </a:p>
          <a:p>
            <a:r>
              <a:rPr lang="en-US" sz="1700" dirty="0">
                <a:latin typeface="Congenial" panose="02000503040000020004" pitchFamily="2" charset="0"/>
              </a:rPr>
              <a:t>• Deploy a web application with the load distributed across multiple web servers. • Configure the appropriate network security settings for the web servers and database.</a:t>
            </a:r>
          </a:p>
          <a:p>
            <a:r>
              <a:rPr lang="en-US" sz="1700" dirty="0">
                <a:latin typeface="Congenial" panose="02000503040000020004" pitchFamily="2" charset="0"/>
              </a:rPr>
              <a:t> • Implement high availability and scalability in the deployed solution</a:t>
            </a:r>
          </a:p>
          <a:p>
            <a:r>
              <a:rPr lang="en-US" sz="1700" dirty="0">
                <a:latin typeface="Congenial" panose="02000503040000020004" pitchFamily="2" charset="0"/>
              </a:rPr>
              <a:t>.• Configure access permissions between AWS services</a:t>
            </a:r>
            <a:endParaRPr lang="en-IN" sz="1700" dirty="0">
              <a:latin typeface="Congenial" panose="02000503040000020004" pitchFamily="2" charset="0"/>
            </a:endParaRPr>
          </a:p>
        </p:txBody>
      </p:sp>
    </p:spTree>
    <p:extLst>
      <p:ext uri="{BB962C8B-B14F-4D97-AF65-F5344CB8AC3E}">
        <p14:creationId xmlns:p14="http://schemas.microsoft.com/office/powerpoint/2010/main" val="988559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B00B28E-39E5-A5E2-92C3-183B5BEAA932}"/>
              </a:ext>
            </a:extLst>
          </p:cNvPr>
          <p:cNvSpPr txBox="1"/>
          <p:nvPr/>
        </p:nvSpPr>
        <p:spPr>
          <a:xfrm>
            <a:off x="871476" y="639683"/>
            <a:ext cx="10449048" cy="5847755"/>
          </a:xfrm>
          <a:prstGeom prst="rect">
            <a:avLst/>
          </a:prstGeom>
          <a:noFill/>
        </p:spPr>
        <p:txBody>
          <a:bodyPr wrap="square">
            <a:spAutoFit/>
          </a:bodyPr>
          <a:lstStyle/>
          <a:p>
            <a:r>
              <a:rPr lang="en-US" sz="1700" b="1" dirty="0">
                <a:latin typeface="Congenial" panose="02000503040000020004" pitchFamily="2" charset="0"/>
              </a:rPr>
              <a:t>Navigate to the RDS Dashboard</a:t>
            </a:r>
          </a:p>
          <a:p>
            <a:pPr>
              <a:buFont typeface="+mj-lt"/>
              <a:buAutoNum type="arabicPeriod"/>
            </a:pPr>
            <a:r>
              <a:rPr lang="en-US" sz="1700" dirty="0">
                <a:latin typeface="Congenial" panose="02000503040000020004" pitchFamily="2" charset="0"/>
              </a:rPr>
              <a:t>Open the </a:t>
            </a:r>
            <a:r>
              <a:rPr lang="en-US" sz="1700" b="1" dirty="0">
                <a:latin typeface="Congenial" panose="02000503040000020004" pitchFamily="2" charset="0"/>
              </a:rPr>
              <a:t>AWS Management Console</a:t>
            </a:r>
            <a:r>
              <a:rPr lang="en-US" sz="1700" dirty="0">
                <a:latin typeface="Congenial" panose="02000503040000020004" pitchFamily="2" charset="0"/>
              </a:rPr>
              <a:t>.</a:t>
            </a:r>
          </a:p>
          <a:p>
            <a:pPr>
              <a:buFont typeface="+mj-lt"/>
              <a:buAutoNum type="arabicPeriod"/>
            </a:pPr>
            <a:r>
              <a:rPr lang="en-US" sz="1700" dirty="0">
                <a:latin typeface="Congenial" panose="02000503040000020004" pitchFamily="2" charset="0"/>
              </a:rPr>
              <a:t>In the Services menu, click on </a:t>
            </a:r>
            <a:r>
              <a:rPr lang="en-US" sz="1700" b="1" dirty="0">
                <a:latin typeface="Congenial" panose="02000503040000020004" pitchFamily="2" charset="0"/>
              </a:rPr>
              <a:t>RDS</a:t>
            </a:r>
            <a:r>
              <a:rPr lang="en-US" sz="1700" dirty="0">
                <a:latin typeface="Congenial" panose="02000503040000020004" pitchFamily="2" charset="0"/>
              </a:rPr>
              <a:t> to open the RDS Dashboard.</a:t>
            </a:r>
          </a:p>
          <a:p>
            <a:pPr>
              <a:buFont typeface="+mj-lt"/>
              <a:buAutoNum type="arabicPeriod"/>
            </a:pPr>
            <a:endParaRPr lang="en-US" sz="1700" dirty="0">
              <a:latin typeface="Congenial" panose="02000503040000020004" pitchFamily="2" charset="0"/>
            </a:endParaRPr>
          </a:p>
          <a:p>
            <a:r>
              <a:rPr lang="en-US" sz="1700" b="1" dirty="0">
                <a:latin typeface="Congenial" panose="02000503040000020004" pitchFamily="2" charset="0"/>
              </a:rPr>
              <a:t>2. Create a Database</a:t>
            </a:r>
          </a:p>
          <a:p>
            <a:pPr>
              <a:buFont typeface="+mj-lt"/>
              <a:buAutoNum type="arabicPeriod"/>
            </a:pPr>
            <a:r>
              <a:rPr lang="en-US" sz="1700" dirty="0">
                <a:latin typeface="Congenial" panose="02000503040000020004" pitchFamily="2" charset="0"/>
              </a:rPr>
              <a:t>Click on the </a:t>
            </a:r>
            <a:r>
              <a:rPr lang="en-US" sz="1700" b="1" dirty="0">
                <a:latin typeface="Congenial" panose="02000503040000020004" pitchFamily="2" charset="0"/>
              </a:rPr>
              <a:t>Create database</a:t>
            </a:r>
            <a:r>
              <a:rPr lang="en-US" sz="1700" dirty="0">
                <a:latin typeface="Congenial" panose="02000503040000020004" pitchFamily="2" charset="0"/>
              </a:rPr>
              <a:t> button.</a:t>
            </a:r>
          </a:p>
          <a:p>
            <a:pPr>
              <a:buFont typeface="+mj-lt"/>
              <a:buAutoNum type="arabicPeriod"/>
            </a:pPr>
            <a:endParaRPr lang="en-US" sz="1700" dirty="0">
              <a:latin typeface="Congenial" panose="02000503040000020004" pitchFamily="2" charset="0"/>
            </a:endParaRPr>
          </a:p>
          <a:p>
            <a:r>
              <a:rPr lang="en-US" sz="1700" b="1" dirty="0">
                <a:latin typeface="Congenial" panose="02000503040000020004" pitchFamily="2" charset="0"/>
              </a:rPr>
              <a:t>3. Choose a Database Creation Method</a:t>
            </a:r>
          </a:p>
          <a:p>
            <a:pPr>
              <a:buFont typeface="+mj-lt"/>
              <a:buAutoNum type="arabicPeriod"/>
            </a:pPr>
            <a:r>
              <a:rPr lang="en-US" sz="1700" b="1" dirty="0">
                <a:latin typeface="Congenial" panose="02000503040000020004" pitchFamily="2" charset="0"/>
              </a:rPr>
              <a:t>Creation method</a:t>
            </a:r>
            <a:r>
              <a:rPr lang="en-US" sz="1700" dirty="0">
                <a:latin typeface="Congenial" panose="02000503040000020004" pitchFamily="2" charset="0"/>
              </a:rPr>
              <a:t>: Select </a:t>
            </a:r>
            <a:r>
              <a:rPr lang="en-US" sz="1700" b="1" dirty="0">
                <a:latin typeface="Congenial" panose="02000503040000020004" pitchFamily="2" charset="0"/>
              </a:rPr>
              <a:t>Standard create</a:t>
            </a:r>
            <a:r>
              <a:rPr lang="en-US" sz="1700" dirty="0">
                <a:latin typeface="Congenial" panose="02000503040000020004" pitchFamily="2" charset="0"/>
              </a:rPr>
              <a:t> for more customization options.</a:t>
            </a:r>
          </a:p>
          <a:p>
            <a:pPr>
              <a:buFont typeface="+mj-lt"/>
              <a:buAutoNum type="arabicPeriod"/>
            </a:pPr>
            <a:endParaRPr lang="en-US" sz="1700" dirty="0">
              <a:latin typeface="Congenial" panose="02000503040000020004" pitchFamily="2" charset="0"/>
            </a:endParaRPr>
          </a:p>
          <a:p>
            <a:r>
              <a:rPr lang="en-IN" sz="1700" b="1" dirty="0">
                <a:latin typeface="Congenial" panose="02000503040000020004" pitchFamily="2" charset="0"/>
              </a:rPr>
              <a:t>4. Select Engine</a:t>
            </a:r>
          </a:p>
          <a:p>
            <a:pPr>
              <a:buFont typeface="+mj-lt"/>
              <a:buAutoNum type="arabicPeriod"/>
            </a:pPr>
            <a:r>
              <a:rPr lang="en-IN" sz="1700" b="1" dirty="0">
                <a:latin typeface="Congenial" panose="02000503040000020004" pitchFamily="2" charset="0"/>
              </a:rPr>
              <a:t>Engine options</a:t>
            </a:r>
            <a:r>
              <a:rPr lang="en-IN" sz="1700" dirty="0">
                <a:latin typeface="Congenial" panose="02000503040000020004" pitchFamily="2" charset="0"/>
              </a:rPr>
              <a:t>: Choose your preferred database engine (e.g., </a:t>
            </a:r>
            <a:r>
              <a:rPr lang="en-IN" sz="1700" b="1" dirty="0">
                <a:latin typeface="Congenial" panose="02000503040000020004" pitchFamily="2" charset="0"/>
              </a:rPr>
              <a:t>MySQL</a:t>
            </a:r>
            <a:r>
              <a:rPr lang="en-IN" sz="1700" dirty="0">
                <a:latin typeface="Congenial" panose="02000503040000020004" pitchFamily="2" charset="0"/>
              </a:rPr>
              <a:t>, </a:t>
            </a:r>
            <a:r>
              <a:rPr lang="en-IN" sz="1700" b="1" dirty="0">
                <a:latin typeface="Congenial" panose="02000503040000020004" pitchFamily="2" charset="0"/>
              </a:rPr>
              <a:t>PostgreSQL</a:t>
            </a:r>
            <a:r>
              <a:rPr lang="en-IN" sz="1700" dirty="0">
                <a:latin typeface="Congenial" panose="02000503040000020004" pitchFamily="2" charset="0"/>
              </a:rPr>
              <a:t>, </a:t>
            </a:r>
            <a:r>
              <a:rPr lang="en-IN" sz="1700" b="1" dirty="0">
                <a:latin typeface="Congenial" panose="02000503040000020004" pitchFamily="2" charset="0"/>
              </a:rPr>
              <a:t>MariaDB</a:t>
            </a:r>
            <a:r>
              <a:rPr lang="en-IN" sz="1700" dirty="0">
                <a:latin typeface="Congenial" panose="02000503040000020004" pitchFamily="2" charset="0"/>
              </a:rPr>
              <a:t>, </a:t>
            </a:r>
            <a:r>
              <a:rPr lang="en-IN" sz="1700" b="1" dirty="0">
                <a:latin typeface="Congenial" panose="02000503040000020004" pitchFamily="2" charset="0"/>
              </a:rPr>
              <a:t>Oracle</a:t>
            </a:r>
            <a:r>
              <a:rPr lang="en-IN" sz="1700" dirty="0">
                <a:latin typeface="Congenial" panose="02000503040000020004" pitchFamily="2" charset="0"/>
              </a:rPr>
              <a:t>, </a:t>
            </a:r>
            <a:r>
              <a:rPr lang="en-IN" sz="1700" b="1" dirty="0">
                <a:latin typeface="Congenial" panose="02000503040000020004" pitchFamily="2" charset="0"/>
              </a:rPr>
              <a:t>SQL Server</a:t>
            </a:r>
            <a:r>
              <a:rPr lang="en-IN" sz="1700" dirty="0">
                <a:latin typeface="Congenial" panose="02000503040000020004" pitchFamily="2" charset="0"/>
              </a:rPr>
              <a:t>).</a:t>
            </a:r>
          </a:p>
          <a:p>
            <a:r>
              <a:rPr lang="en-IN" sz="1700" b="1" dirty="0">
                <a:latin typeface="Congenial" panose="02000503040000020004" pitchFamily="2" charset="0"/>
              </a:rPr>
              <a:t>5. Specify DB Details</a:t>
            </a:r>
          </a:p>
          <a:p>
            <a:pPr>
              <a:buFont typeface="+mj-lt"/>
              <a:buAutoNum type="arabicPeriod"/>
            </a:pPr>
            <a:r>
              <a:rPr lang="en-IN" sz="1700" b="1" dirty="0">
                <a:latin typeface="Congenial" panose="02000503040000020004" pitchFamily="2" charset="0"/>
              </a:rPr>
              <a:t>DB instance identifier</a:t>
            </a:r>
            <a:r>
              <a:rPr lang="en-IN" sz="1700" dirty="0">
                <a:latin typeface="Congenial" panose="02000503040000020004" pitchFamily="2" charset="0"/>
              </a:rPr>
              <a:t>: Enter a unique name for your database instance.</a:t>
            </a:r>
          </a:p>
          <a:p>
            <a:pPr>
              <a:buFont typeface="+mj-lt"/>
              <a:buAutoNum type="arabicPeriod"/>
            </a:pPr>
            <a:r>
              <a:rPr lang="en-IN" sz="1700" b="1" dirty="0">
                <a:latin typeface="Congenial" panose="02000503040000020004" pitchFamily="2" charset="0"/>
              </a:rPr>
              <a:t>Master username</a:t>
            </a:r>
            <a:r>
              <a:rPr lang="en-IN" sz="1700" dirty="0">
                <a:latin typeface="Congenial" panose="02000503040000020004" pitchFamily="2" charset="0"/>
              </a:rPr>
              <a:t>: Enter a username for the database admin.</a:t>
            </a:r>
          </a:p>
          <a:p>
            <a:pPr>
              <a:buFont typeface="+mj-lt"/>
              <a:buAutoNum type="arabicPeriod"/>
            </a:pPr>
            <a:r>
              <a:rPr lang="en-IN" sz="1700" b="1" dirty="0">
                <a:latin typeface="Congenial" panose="02000503040000020004" pitchFamily="2" charset="0"/>
              </a:rPr>
              <a:t>Master password</a:t>
            </a:r>
            <a:r>
              <a:rPr lang="en-IN" sz="1700" dirty="0">
                <a:latin typeface="Congenial" panose="02000503040000020004" pitchFamily="2" charset="0"/>
              </a:rPr>
              <a:t>: Enter and confirm a strong password for the database admin.</a:t>
            </a:r>
          </a:p>
          <a:p>
            <a:pPr>
              <a:buFont typeface="+mj-lt"/>
              <a:buAutoNum type="arabicPeriod"/>
            </a:pPr>
            <a:endParaRPr lang="en-IN" sz="1700" dirty="0">
              <a:latin typeface="Congenial" panose="02000503040000020004" pitchFamily="2" charset="0"/>
            </a:endParaRPr>
          </a:p>
          <a:p>
            <a:r>
              <a:rPr lang="en-US" sz="1700" b="1" dirty="0">
                <a:latin typeface="Congenial" panose="02000503040000020004" pitchFamily="2" charset="0"/>
              </a:rPr>
              <a:t>6. Configure Instance</a:t>
            </a:r>
          </a:p>
          <a:p>
            <a:pPr>
              <a:buFont typeface="+mj-lt"/>
              <a:buAutoNum type="arabicPeriod"/>
            </a:pPr>
            <a:r>
              <a:rPr lang="en-US" sz="1700" b="1" dirty="0">
                <a:latin typeface="Congenial" panose="02000503040000020004" pitchFamily="2" charset="0"/>
              </a:rPr>
              <a:t>DB instance class</a:t>
            </a:r>
            <a:r>
              <a:rPr lang="en-US" sz="1700" dirty="0">
                <a:latin typeface="Congenial" panose="02000503040000020004" pitchFamily="2" charset="0"/>
              </a:rPr>
              <a:t>: Choose an instance class (e.g., db.t2.micro for free tier eligibility).</a:t>
            </a:r>
          </a:p>
          <a:p>
            <a:pPr>
              <a:buFont typeface="+mj-lt"/>
              <a:buAutoNum type="arabicPeriod"/>
            </a:pPr>
            <a:r>
              <a:rPr lang="en-US" sz="1700" b="1" dirty="0">
                <a:latin typeface="Congenial" panose="02000503040000020004" pitchFamily="2" charset="0"/>
              </a:rPr>
              <a:t>Storage</a:t>
            </a:r>
            <a:r>
              <a:rPr lang="en-US" sz="1700" dirty="0">
                <a:latin typeface="Congenial" panose="02000503040000020004" pitchFamily="2" charset="0"/>
              </a:rPr>
              <a:t>: Select the storage type and size. Enable storage autoscaling if needed.</a:t>
            </a:r>
          </a:p>
          <a:p>
            <a:endParaRPr lang="en-US" sz="1700" dirty="0">
              <a:latin typeface="Congenial" panose="02000503040000020004" pitchFamily="2" charset="0"/>
            </a:endParaRPr>
          </a:p>
        </p:txBody>
      </p:sp>
    </p:spTree>
    <p:extLst>
      <p:ext uri="{BB962C8B-B14F-4D97-AF65-F5344CB8AC3E}">
        <p14:creationId xmlns:p14="http://schemas.microsoft.com/office/powerpoint/2010/main" val="2967911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Content Placeholder 3" descr="A screenshot of a computer&#10;&#10;Description automatically generated">
            <a:extLst>
              <a:ext uri="{FF2B5EF4-FFF2-40B4-BE49-F238E27FC236}">
                <a16:creationId xmlns:a16="http://schemas.microsoft.com/office/drawing/2014/main" id="{30CC15C7-7B06-8B3A-92CA-C2EEB02AD43D}"/>
              </a:ext>
            </a:extLst>
          </p:cNvPr>
          <p:cNvPicPr>
            <a:picLocks noGrp="1" noChangeAspect="1"/>
          </p:cNvPicPr>
          <p:nvPr>
            <p:ph idx="1"/>
          </p:nvPr>
        </p:nvPicPr>
        <p:blipFill>
          <a:blip r:embed="rId2"/>
          <a:stretch>
            <a:fillRect/>
          </a:stretch>
        </p:blipFill>
        <p:spPr>
          <a:xfrm>
            <a:off x="7647036" y="735234"/>
            <a:ext cx="2858731" cy="5206180"/>
          </a:xfrm>
        </p:spPr>
      </p:pic>
      <p:pic>
        <p:nvPicPr>
          <p:cNvPr id="6" name="Picture 5" descr="A screenshot of a computer&#10;&#10;Description automatically generated">
            <a:extLst>
              <a:ext uri="{FF2B5EF4-FFF2-40B4-BE49-F238E27FC236}">
                <a16:creationId xmlns:a16="http://schemas.microsoft.com/office/drawing/2014/main" id="{D2104C6F-2700-4535-B14C-93AFFE1FF1F7}"/>
              </a:ext>
            </a:extLst>
          </p:cNvPr>
          <p:cNvPicPr>
            <a:picLocks noChangeAspect="1"/>
          </p:cNvPicPr>
          <p:nvPr/>
        </p:nvPicPr>
        <p:blipFill>
          <a:blip r:embed="rId3"/>
          <a:stretch>
            <a:fillRect/>
          </a:stretch>
        </p:blipFill>
        <p:spPr>
          <a:xfrm>
            <a:off x="1195232" y="735234"/>
            <a:ext cx="6060974" cy="5387532"/>
          </a:xfrm>
          <a:prstGeom prst="rect">
            <a:avLst/>
          </a:prstGeom>
        </p:spPr>
      </p:pic>
    </p:spTree>
    <p:extLst>
      <p:ext uri="{BB962C8B-B14F-4D97-AF65-F5344CB8AC3E}">
        <p14:creationId xmlns:p14="http://schemas.microsoft.com/office/powerpoint/2010/main" val="4047744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7. Configure Networking</a:t>
            </a:r>
          </a:p>
          <a:p>
            <a:pPr>
              <a:buFont typeface="+mj-lt"/>
              <a:buAutoNum type="arabicPeriod"/>
            </a:pPr>
            <a:r>
              <a:rPr lang="en-US" b="1" dirty="0"/>
              <a:t>VPC</a:t>
            </a:r>
            <a:r>
              <a:rPr lang="en-US" dirty="0"/>
              <a:t>: Select the VPC where your EC2 instances are located.</a:t>
            </a:r>
          </a:p>
          <a:p>
            <a:pPr>
              <a:buFont typeface="+mj-lt"/>
              <a:buAutoNum type="arabicPeriod"/>
            </a:pPr>
            <a:r>
              <a:rPr lang="en-US" b="1" dirty="0"/>
              <a:t>Subnet group</a:t>
            </a:r>
            <a:r>
              <a:rPr lang="en-US" dirty="0"/>
              <a:t>: Choose a DB subnet group.</a:t>
            </a:r>
          </a:p>
          <a:p>
            <a:pPr>
              <a:buFont typeface="+mj-lt"/>
              <a:buAutoNum type="arabicPeriod"/>
            </a:pPr>
            <a:r>
              <a:rPr lang="en-US" b="1" dirty="0"/>
              <a:t>Publicly accessible</a:t>
            </a:r>
            <a:r>
              <a:rPr lang="en-US" dirty="0"/>
              <a:t>: Choose </a:t>
            </a:r>
            <a:r>
              <a:rPr lang="en-US" b="1" dirty="0"/>
              <a:t>Yes</a:t>
            </a:r>
            <a:r>
              <a:rPr lang="en-US" dirty="0"/>
              <a:t> or </a:t>
            </a:r>
            <a:r>
              <a:rPr lang="en-US" b="1" dirty="0"/>
              <a:t>No</a:t>
            </a:r>
            <a:r>
              <a:rPr lang="en-US" dirty="0"/>
              <a:t> based on your security requirements.</a:t>
            </a:r>
          </a:p>
          <a:p>
            <a:pPr>
              <a:buFont typeface="+mj-lt"/>
              <a:buAutoNum type="arabicPeriod"/>
            </a:pPr>
            <a:r>
              <a:rPr lang="en-US" b="1" dirty="0"/>
              <a:t>VPC security groups</a:t>
            </a:r>
            <a:r>
              <a:rPr lang="en-US" dirty="0"/>
              <a:t>: Select or create security groups that allow access from your EC2 instances.</a:t>
            </a:r>
          </a:p>
        </p:txBody>
      </p:sp>
      <p:sp>
        <p:nvSpPr>
          <p:cNvPr id="4" name="TextBox 3">
            <a:extLst>
              <a:ext uri="{FF2B5EF4-FFF2-40B4-BE49-F238E27FC236}">
                <a16:creationId xmlns:a16="http://schemas.microsoft.com/office/drawing/2014/main" id="{88410D45-9AAB-6D47-A3EC-D3C242C2EDD7}"/>
              </a:ext>
            </a:extLst>
          </p:cNvPr>
          <p:cNvSpPr txBox="1"/>
          <p:nvPr/>
        </p:nvSpPr>
        <p:spPr>
          <a:xfrm>
            <a:off x="993058" y="825910"/>
            <a:ext cx="10137058" cy="5909310"/>
          </a:xfrm>
          <a:prstGeom prst="rect">
            <a:avLst/>
          </a:prstGeom>
          <a:noFill/>
        </p:spPr>
        <p:txBody>
          <a:bodyPr wrap="square">
            <a:spAutoFit/>
          </a:bodyPr>
          <a:lstStyle/>
          <a:p>
            <a:r>
              <a:rPr lang="en-US" b="1" dirty="0">
                <a:latin typeface="Congenial" panose="02000503040000020004" pitchFamily="2" charset="0"/>
              </a:rPr>
              <a:t>7. Configure Networking</a:t>
            </a:r>
          </a:p>
          <a:p>
            <a:pPr>
              <a:buFont typeface="+mj-lt"/>
              <a:buAutoNum type="arabicPeriod"/>
            </a:pPr>
            <a:r>
              <a:rPr lang="en-US" b="1" dirty="0">
                <a:latin typeface="Congenial" panose="02000503040000020004" pitchFamily="2" charset="0"/>
              </a:rPr>
              <a:t>VPC</a:t>
            </a:r>
            <a:r>
              <a:rPr lang="en-US" dirty="0">
                <a:latin typeface="Congenial" panose="02000503040000020004" pitchFamily="2" charset="0"/>
              </a:rPr>
              <a:t>: Select the VPC where your EC2 instances are located.</a:t>
            </a:r>
          </a:p>
          <a:p>
            <a:pPr>
              <a:buFont typeface="+mj-lt"/>
              <a:buAutoNum type="arabicPeriod"/>
            </a:pPr>
            <a:r>
              <a:rPr lang="en-US" b="1" dirty="0">
                <a:latin typeface="Congenial" panose="02000503040000020004" pitchFamily="2" charset="0"/>
              </a:rPr>
              <a:t>Subnet group</a:t>
            </a:r>
            <a:r>
              <a:rPr lang="en-US" dirty="0">
                <a:latin typeface="Congenial" panose="02000503040000020004" pitchFamily="2" charset="0"/>
              </a:rPr>
              <a:t>: Choose a DB subnet group.</a:t>
            </a:r>
          </a:p>
          <a:p>
            <a:pPr>
              <a:buFont typeface="+mj-lt"/>
              <a:buAutoNum type="arabicPeriod"/>
            </a:pPr>
            <a:r>
              <a:rPr lang="en-US" b="1" dirty="0">
                <a:latin typeface="Congenial" panose="02000503040000020004" pitchFamily="2" charset="0"/>
              </a:rPr>
              <a:t>Publicly accessible</a:t>
            </a:r>
            <a:r>
              <a:rPr lang="en-US" dirty="0">
                <a:latin typeface="Congenial" panose="02000503040000020004" pitchFamily="2" charset="0"/>
              </a:rPr>
              <a:t>: Choose </a:t>
            </a:r>
            <a:r>
              <a:rPr lang="en-US" b="1" dirty="0">
                <a:latin typeface="Congenial" panose="02000503040000020004" pitchFamily="2" charset="0"/>
              </a:rPr>
              <a:t>Yes</a:t>
            </a:r>
            <a:r>
              <a:rPr lang="en-US" dirty="0">
                <a:latin typeface="Congenial" panose="02000503040000020004" pitchFamily="2" charset="0"/>
              </a:rPr>
              <a:t> or </a:t>
            </a:r>
            <a:r>
              <a:rPr lang="en-US" b="1" dirty="0">
                <a:latin typeface="Congenial" panose="02000503040000020004" pitchFamily="2" charset="0"/>
              </a:rPr>
              <a:t>No</a:t>
            </a:r>
            <a:r>
              <a:rPr lang="en-US" dirty="0">
                <a:latin typeface="Congenial" panose="02000503040000020004" pitchFamily="2" charset="0"/>
              </a:rPr>
              <a:t> based on your security requirements.</a:t>
            </a:r>
          </a:p>
          <a:p>
            <a:pPr>
              <a:buFont typeface="+mj-lt"/>
              <a:buAutoNum type="arabicPeriod"/>
            </a:pPr>
            <a:r>
              <a:rPr lang="en-US" b="1" dirty="0">
                <a:latin typeface="Congenial" panose="02000503040000020004" pitchFamily="2" charset="0"/>
              </a:rPr>
              <a:t>VPC security groups</a:t>
            </a:r>
            <a:r>
              <a:rPr lang="en-US" dirty="0">
                <a:latin typeface="Congenial" panose="02000503040000020004" pitchFamily="2" charset="0"/>
              </a:rPr>
              <a:t>: Select or create security groups that allow access from your EC2 instances.</a:t>
            </a:r>
          </a:p>
          <a:p>
            <a:r>
              <a:rPr lang="en-US" b="1" dirty="0">
                <a:latin typeface="Congenial" panose="02000503040000020004" pitchFamily="2" charset="0"/>
              </a:rPr>
              <a:t>8. Additional Configuration</a:t>
            </a:r>
          </a:p>
          <a:p>
            <a:pPr>
              <a:buFont typeface="+mj-lt"/>
              <a:buAutoNum type="arabicPeriod"/>
            </a:pPr>
            <a:r>
              <a:rPr lang="en-US" b="1" dirty="0">
                <a:latin typeface="Congenial" panose="02000503040000020004" pitchFamily="2" charset="0"/>
              </a:rPr>
              <a:t>Database name</a:t>
            </a:r>
            <a:r>
              <a:rPr lang="en-US" dirty="0">
                <a:latin typeface="Congenial" panose="02000503040000020004" pitchFamily="2" charset="0"/>
              </a:rPr>
              <a:t>: Enter a name for your initial database.</a:t>
            </a:r>
          </a:p>
          <a:p>
            <a:pPr>
              <a:buFont typeface="+mj-lt"/>
              <a:buAutoNum type="arabicPeriod"/>
            </a:pPr>
            <a:r>
              <a:rPr lang="en-US" b="1" dirty="0">
                <a:latin typeface="Congenial" panose="02000503040000020004" pitchFamily="2" charset="0"/>
              </a:rPr>
              <a:t>Backup retention period</a:t>
            </a:r>
            <a:r>
              <a:rPr lang="en-US" dirty="0">
                <a:latin typeface="Congenial" panose="02000503040000020004" pitchFamily="2" charset="0"/>
              </a:rPr>
              <a:t>: Set the number of days to retain backups.</a:t>
            </a:r>
          </a:p>
          <a:p>
            <a:pPr>
              <a:buFont typeface="+mj-lt"/>
              <a:buAutoNum type="arabicPeriod"/>
            </a:pPr>
            <a:r>
              <a:rPr lang="en-US" b="1" dirty="0">
                <a:latin typeface="Congenial" panose="02000503040000020004" pitchFamily="2" charset="0"/>
              </a:rPr>
              <a:t>Enable encryption</a:t>
            </a:r>
            <a:r>
              <a:rPr lang="en-US" dirty="0">
                <a:latin typeface="Congenial" panose="02000503040000020004" pitchFamily="2" charset="0"/>
              </a:rPr>
              <a:t>: Choose whether to enable encryption for your database.</a:t>
            </a:r>
          </a:p>
          <a:p>
            <a:r>
              <a:rPr lang="en-US" b="1" dirty="0">
                <a:latin typeface="Congenial" panose="02000503040000020004" pitchFamily="2" charset="0"/>
              </a:rPr>
              <a:t>9. Create Database</a:t>
            </a:r>
          </a:p>
          <a:p>
            <a:pPr>
              <a:buFont typeface="+mj-lt"/>
              <a:buAutoNum type="arabicPeriod"/>
            </a:pPr>
            <a:r>
              <a:rPr lang="en-US" dirty="0">
                <a:latin typeface="Congenial" panose="02000503040000020004" pitchFamily="2" charset="0"/>
              </a:rPr>
              <a:t>Review all the settings.</a:t>
            </a:r>
          </a:p>
          <a:p>
            <a:pPr>
              <a:buFont typeface="+mj-lt"/>
              <a:buAutoNum type="arabicPeriod"/>
            </a:pPr>
            <a:r>
              <a:rPr lang="en-US" dirty="0">
                <a:latin typeface="Congenial" panose="02000503040000020004" pitchFamily="2" charset="0"/>
              </a:rPr>
              <a:t>Click the </a:t>
            </a:r>
            <a:r>
              <a:rPr lang="en-US" b="1" dirty="0">
                <a:latin typeface="Congenial" panose="02000503040000020004" pitchFamily="2" charset="0"/>
              </a:rPr>
              <a:t>Create database</a:t>
            </a:r>
            <a:r>
              <a:rPr lang="en-US" dirty="0">
                <a:latin typeface="Congenial" panose="02000503040000020004" pitchFamily="2" charset="0"/>
              </a:rPr>
              <a:t> button.</a:t>
            </a:r>
          </a:p>
          <a:p>
            <a:r>
              <a:rPr lang="en-US" b="1" dirty="0">
                <a:latin typeface="Congenial" panose="02000503040000020004" pitchFamily="2" charset="0"/>
              </a:rPr>
              <a:t>10. Connect to RDS</a:t>
            </a:r>
          </a:p>
          <a:p>
            <a:pPr>
              <a:buFont typeface="+mj-lt"/>
              <a:buAutoNum type="arabicPeriod"/>
            </a:pPr>
            <a:r>
              <a:rPr lang="en-US" b="1" dirty="0">
                <a:latin typeface="Congenial" panose="02000503040000020004" pitchFamily="2" charset="0"/>
              </a:rPr>
              <a:t>Endpoint</a:t>
            </a:r>
            <a:r>
              <a:rPr lang="en-US" dirty="0">
                <a:latin typeface="Congenial" panose="02000503040000020004" pitchFamily="2" charset="0"/>
              </a:rPr>
              <a:t>: Copy the RDS endpoint from the RDS Dashboard.</a:t>
            </a:r>
          </a:p>
          <a:p>
            <a:pPr>
              <a:buFont typeface="+mj-lt"/>
              <a:buAutoNum type="arabicPeriod"/>
            </a:pPr>
            <a:r>
              <a:rPr lang="en-US" b="1" dirty="0">
                <a:latin typeface="Congenial" panose="02000503040000020004" pitchFamily="2" charset="0"/>
              </a:rPr>
              <a:t>Security groups</a:t>
            </a:r>
            <a:r>
              <a:rPr lang="en-US" dirty="0">
                <a:latin typeface="Congenial" panose="02000503040000020004" pitchFamily="2" charset="0"/>
              </a:rPr>
              <a:t>: Ensure security groups allow inbound traffic on the database port (e.g., 3306 for MySQL).</a:t>
            </a:r>
          </a:p>
          <a:p>
            <a:pPr>
              <a:buFont typeface="+mj-lt"/>
              <a:buAutoNum type="arabicPeriod"/>
            </a:pPr>
            <a:r>
              <a:rPr lang="en-US" b="1" dirty="0">
                <a:latin typeface="Congenial" panose="02000503040000020004" pitchFamily="2" charset="0"/>
              </a:rPr>
              <a:t>Database client</a:t>
            </a:r>
            <a:r>
              <a:rPr lang="en-US" dirty="0">
                <a:latin typeface="Congenial" panose="02000503040000020004" pitchFamily="2" charset="0"/>
              </a:rPr>
              <a:t>: Use a database client or application to connect to the RDS instance using the endpoint, username, and password.</a:t>
            </a:r>
          </a:p>
          <a:p>
            <a:pPr>
              <a:buFont typeface="+mj-lt"/>
              <a:buAutoNum type="arabicPeriod"/>
            </a:pPr>
            <a:endParaRPr lang="en-US" dirty="0">
              <a:latin typeface="Congenial" panose="02000503040000020004" pitchFamily="2" charset="0"/>
            </a:endParaRPr>
          </a:p>
          <a:p>
            <a:pPr>
              <a:buFont typeface="+mj-lt"/>
              <a:buAutoNum type="arabicPeriod"/>
            </a:pPr>
            <a:endParaRPr lang="en-US" dirty="0">
              <a:latin typeface="Congenial" panose="02000503040000020004" pitchFamily="2" charset="0"/>
            </a:endParaRPr>
          </a:p>
        </p:txBody>
      </p:sp>
    </p:spTree>
    <p:extLst>
      <p:ext uri="{BB962C8B-B14F-4D97-AF65-F5344CB8AC3E}">
        <p14:creationId xmlns:p14="http://schemas.microsoft.com/office/powerpoint/2010/main" val="11350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pic>
        <p:nvPicPr>
          <p:cNvPr id="5" name="Content Placeholder 4" descr="A screenshot of a bucket&#10;&#10;Description automatically generated">
            <a:extLst>
              <a:ext uri="{FF2B5EF4-FFF2-40B4-BE49-F238E27FC236}">
                <a16:creationId xmlns:a16="http://schemas.microsoft.com/office/drawing/2014/main" id="{1A4139E7-0D9E-F85C-52BD-A7E314D0597D}"/>
              </a:ext>
            </a:extLst>
          </p:cNvPr>
          <p:cNvPicPr>
            <a:picLocks noGrp="1" noChangeAspect="1"/>
          </p:cNvPicPr>
          <p:nvPr>
            <p:ph idx="1"/>
          </p:nvPr>
        </p:nvPicPr>
        <p:blipFill>
          <a:blip r:embed="rId2"/>
          <a:stretch>
            <a:fillRect/>
          </a:stretch>
        </p:blipFill>
        <p:spPr>
          <a:xfrm>
            <a:off x="3824287" y="2782888"/>
            <a:ext cx="4543425" cy="2867025"/>
          </a:xfrm>
        </p:spPr>
      </p:pic>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9465A4B-3C0A-9726-3BD1-1A75C959FCAF}"/>
              </a:ext>
            </a:extLst>
          </p:cNvPr>
          <p:cNvSpPr txBox="1"/>
          <p:nvPr/>
        </p:nvSpPr>
        <p:spPr>
          <a:xfrm>
            <a:off x="924232" y="840658"/>
            <a:ext cx="10376114" cy="5632311"/>
          </a:xfrm>
          <a:prstGeom prst="rect">
            <a:avLst/>
          </a:prstGeom>
          <a:noFill/>
        </p:spPr>
        <p:txBody>
          <a:bodyPr wrap="square">
            <a:spAutoFit/>
          </a:bodyPr>
          <a:lstStyle/>
          <a:p>
            <a:r>
              <a:rPr lang="en-US" b="1" u="sng" dirty="0">
                <a:latin typeface="Congenial" panose="02000503040000020004" pitchFamily="2" charset="0"/>
              </a:rPr>
              <a:t>How to create an S3 Bucket:</a:t>
            </a:r>
          </a:p>
          <a:p>
            <a:endParaRPr lang="en-US" b="1" u="sng" dirty="0">
              <a:effectLst>
                <a:outerShdw blurRad="38100" dist="38100" dir="2700000" algn="tl">
                  <a:srgbClr val="000000">
                    <a:alpha val="43137"/>
                  </a:srgbClr>
                </a:outerShdw>
              </a:effectLst>
              <a:latin typeface="Congenial" panose="02000503040000020004" pitchFamily="2" charset="0"/>
            </a:endParaRPr>
          </a:p>
          <a:p>
            <a:r>
              <a:rPr lang="en-US" b="1" dirty="0">
                <a:latin typeface="Congenial" panose="02000503040000020004" pitchFamily="2" charset="0"/>
              </a:rPr>
              <a:t>1)Navigate to the S3 Dashboard</a:t>
            </a:r>
          </a:p>
          <a:p>
            <a:pPr>
              <a:buFont typeface="+mj-lt"/>
              <a:buAutoNum type="arabicPeriod"/>
            </a:pPr>
            <a:r>
              <a:rPr lang="en-US" dirty="0">
                <a:latin typeface="Congenial" panose="02000503040000020004" pitchFamily="2" charset="0"/>
              </a:rPr>
              <a:t>Open the </a:t>
            </a:r>
            <a:r>
              <a:rPr lang="en-US" b="1" dirty="0">
                <a:latin typeface="Congenial" panose="02000503040000020004" pitchFamily="2" charset="0"/>
              </a:rPr>
              <a:t>AWS Management Console</a:t>
            </a:r>
            <a:r>
              <a:rPr lang="en-US" dirty="0">
                <a:latin typeface="Congenial" panose="02000503040000020004" pitchFamily="2" charset="0"/>
              </a:rPr>
              <a:t>.</a:t>
            </a:r>
          </a:p>
          <a:p>
            <a:pPr>
              <a:buFont typeface="+mj-lt"/>
              <a:buAutoNum type="arabicPeriod"/>
            </a:pPr>
            <a:r>
              <a:rPr lang="en-US" dirty="0">
                <a:latin typeface="Congenial" panose="02000503040000020004" pitchFamily="2" charset="0"/>
              </a:rPr>
              <a:t>In the Services menu, click on </a:t>
            </a:r>
            <a:r>
              <a:rPr lang="en-US" b="1" dirty="0">
                <a:latin typeface="Congenial" panose="02000503040000020004" pitchFamily="2" charset="0"/>
              </a:rPr>
              <a:t>S3</a:t>
            </a:r>
            <a:r>
              <a:rPr lang="en-US" dirty="0">
                <a:latin typeface="Congenial" panose="02000503040000020004" pitchFamily="2" charset="0"/>
              </a:rPr>
              <a:t> to open the S3 Dashboard.</a:t>
            </a:r>
            <a:endParaRPr lang="en-US" b="1" u="sng" dirty="0">
              <a:effectLst>
                <a:outerShdw blurRad="38100" dist="38100" dir="2700000" algn="tl">
                  <a:srgbClr val="000000">
                    <a:alpha val="43137"/>
                  </a:srgbClr>
                </a:outerShdw>
              </a:effectLst>
              <a:latin typeface="Congenial" panose="02000503040000020004" pitchFamily="2" charset="0"/>
            </a:endParaRPr>
          </a:p>
          <a:p>
            <a:r>
              <a:rPr lang="en-US" b="1" dirty="0">
                <a:latin typeface="Congenial" panose="02000503040000020004" pitchFamily="2" charset="0"/>
              </a:rPr>
              <a:t>2. Create a New S3 Bucket</a:t>
            </a:r>
            <a:endParaRPr lang="en-US" dirty="0">
              <a:latin typeface="Congenial" panose="02000503040000020004" pitchFamily="2" charset="0"/>
            </a:endParaRPr>
          </a:p>
          <a:p>
            <a:r>
              <a:rPr lang="en-US" b="1" dirty="0">
                <a:latin typeface="Congenial" panose="02000503040000020004" pitchFamily="2" charset="0"/>
              </a:rPr>
              <a:t>3. Configure Bucket Settings</a:t>
            </a:r>
          </a:p>
          <a:p>
            <a:pPr>
              <a:buFont typeface="+mj-lt"/>
              <a:buAutoNum type="arabicPeriod"/>
            </a:pPr>
            <a:r>
              <a:rPr lang="en-US" b="1" dirty="0">
                <a:latin typeface="Congenial" panose="02000503040000020004" pitchFamily="2" charset="0"/>
              </a:rPr>
              <a:t>Bucket name</a:t>
            </a:r>
            <a:r>
              <a:rPr lang="en-US" dirty="0">
                <a:latin typeface="Congenial" panose="02000503040000020004" pitchFamily="2" charset="0"/>
              </a:rPr>
              <a:t>: Enter a unique name for your bucket.</a:t>
            </a:r>
          </a:p>
          <a:p>
            <a:pPr>
              <a:buFont typeface="+mj-lt"/>
              <a:buAutoNum type="arabicPeriod"/>
            </a:pPr>
            <a:r>
              <a:rPr lang="en-US" b="1" dirty="0">
                <a:latin typeface="Congenial" panose="02000503040000020004" pitchFamily="2" charset="0"/>
              </a:rPr>
              <a:t>AWS Region</a:t>
            </a:r>
            <a:r>
              <a:rPr lang="en-US" dirty="0">
                <a:latin typeface="Congenial" panose="02000503040000020004" pitchFamily="2" charset="0"/>
              </a:rPr>
              <a:t>: Select the region where you want to create the bucket.</a:t>
            </a:r>
          </a:p>
          <a:p>
            <a:r>
              <a:rPr lang="en-US" b="1" dirty="0">
                <a:latin typeface="Congenial" panose="02000503040000020004" pitchFamily="2" charset="0"/>
              </a:rPr>
              <a:t>4. Block Public Access settings for this bucket</a:t>
            </a:r>
            <a:r>
              <a:rPr lang="en-US" dirty="0">
                <a:latin typeface="Congenial" panose="02000503040000020004" pitchFamily="2" charset="0"/>
              </a:rPr>
              <a:t>:</a:t>
            </a:r>
          </a:p>
          <a:p>
            <a:pPr marL="742950" lvl="1" indent="-285750">
              <a:buFont typeface="+mj-lt"/>
              <a:buAutoNum type="arabicPeriod"/>
            </a:pPr>
            <a:r>
              <a:rPr lang="en-US" dirty="0">
                <a:latin typeface="Congenial" panose="02000503040000020004" pitchFamily="2" charset="0"/>
              </a:rPr>
              <a:t>Choose whether to block all public access.</a:t>
            </a:r>
          </a:p>
          <a:p>
            <a:pPr marL="742950" lvl="1" indent="-285750">
              <a:buFont typeface="+mj-lt"/>
              <a:buAutoNum type="arabicPeriod"/>
            </a:pPr>
            <a:r>
              <a:rPr lang="en-US" dirty="0">
                <a:latin typeface="Congenial" panose="02000503040000020004" pitchFamily="2" charset="0"/>
              </a:rPr>
              <a:t>If you want public access, uncheck the appropriate boxes.</a:t>
            </a:r>
          </a:p>
          <a:p>
            <a:r>
              <a:rPr lang="en-US" b="1" dirty="0">
                <a:latin typeface="Congenial" panose="02000503040000020004" pitchFamily="2" charset="0"/>
              </a:rPr>
              <a:t>5. Review and </a:t>
            </a:r>
            <a:r>
              <a:rPr lang="en-US" dirty="0">
                <a:latin typeface="Congenial" panose="02000503040000020004" pitchFamily="2" charset="0"/>
              </a:rPr>
              <a:t>Click the </a:t>
            </a:r>
            <a:r>
              <a:rPr lang="en-US" b="1" dirty="0">
                <a:latin typeface="Congenial" panose="02000503040000020004" pitchFamily="2" charset="0"/>
              </a:rPr>
              <a:t>Create bucket</a:t>
            </a:r>
            <a:r>
              <a:rPr lang="en-US" dirty="0">
                <a:latin typeface="Congenial" panose="02000503040000020004" pitchFamily="2" charset="0"/>
              </a:rPr>
              <a:t> button.</a:t>
            </a:r>
          </a:p>
          <a:p>
            <a:r>
              <a:rPr lang="en-US" b="1" dirty="0">
                <a:latin typeface="Congenial" panose="02000503040000020004" pitchFamily="2" charset="0"/>
              </a:rPr>
              <a:t>6. Upload Files to S3 Bucket</a:t>
            </a:r>
          </a:p>
          <a:p>
            <a:pPr>
              <a:buFont typeface="+mj-lt"/>
              <a:buAutoNum type="arabicPeriod"/>
            </a:pPr>
            <a:r>
              <a:rPr lang="en-US" b="1" dirty="0">
                <a:latin typeface="Congenial" panose="02000503040000020004" pitchFamily="2" charset="0"/>
              </a:rPr>
              <a:t>Upload</a:t>
            </a:r>
            <a:r>
              <a:rPr lang="en-US" dirty="0">
                <a:latin typeface="Congenial" panose="02000503040000020004" pitchFamily="2" charset="0"/>
              </a:rPr>
              <a:t>: Click on the bucket name to open it.</a:t>
            </a:r>
          </a:p>
          <a:p>
            <a:pPr>
              <a:buFont typeface="+mj-lt"/>
              <a:buAutoNum type="arabicPeriod"/>
            </a:pPr>
            <a:r>
              <a:rPr lang="en-US" b="1" dirty="0">
                <a:latin typeface="Congenial" panose="02000503040000020004" pitchFamily="2" charset="0"/>
              </a:rPr>
              <a:t>Add files</a:t>
            </a:r>
            <a:r>
              <a:rPr lang="en-US" dirty="0">
                <a:latin typeface="Congenial" panose="02000503040000020004" pitchFamily="2" charset="0"/>
              </a:rPr>
              <a:t>: Click the </a:t>
            </a:r>
            <a:r>
              <a:rPr lang="en-US" b="1" dirty="0">
                <a:latin typeface="Congenial" panose="02000503040000020004" pitchFamily="2" charset="0"/>
              </a:rPr>
              <a:t>Upload</a:t>
            </a:r>
            <a:r>
              <a:rPr lang="en-US" dirty="0">
                <a:latin typeface="Congenial" panose="02000503040000020004" pitchFamily="2" charset="0"/>
              </a:rPr>
              <a:t> button and add files to the bucket.</a:t>
            </a:r>
          </a:p>
          <a:p>
            <a:pPr>
              <a:buFont typeface="+mj-lt"/>
              <a:buAutoNum type="arabicPeriod"/>
            </a:pPr>
            <a:r>
              <a:rPr lang="en-US" b="1" dirty="0">
                <a:latin typeface="Congenial" panose="02000503040000020004" pitchFamily="2" charset="0"/>
              </a:rPr>
              <a:t>Upload settings</a:t>
            </a:r>
            <a:r>
              <a:rPr lang="en-US" dirty="0">
                <a:latin typeface="Congenial" panose="02000503040000020004" pitchFamily="2" charset="0"/>
              </a:rPr>
              <a:t>: Configure settings such as permissions and properties.</a:t>
            </a:r>
          </a:p>
          <a:p>
            <a:pPr>
              <a:buFont typeface="+mj-lt"/>
              <a:buAutoNum type="arabicPeriod"/>
            </a:pPr>
            <a:r>
              <a:rPr lang="en-US" b="1" dirty="0">
                <a:latin typeface="Congenial" panose="02000503040000020004" pitchFamily="2" charset="0"/>
              </a:rPr>
              <a:t>Start upload</a:t>
            </a:r>
            <a:r>
              <a:rPr lang="en-US" dirty="0">
                <a:latin typeface="Congenial" panose="02000503040000020004" pitchFamily="2" charset="0"/>
              </a:rPr>
              <a:t>: Click the </a:t>
            </a:r>
            <a:r>
              <a:rPr lang="en-US" b="1" dirty="0">
                <a:latin typeface="Congenial" panose="02000503040000020004" pitchFamily="2" charset="0"/>
              </a:rPr>
              <a:t>Upload</a:t>
            </a:r>
            <a:r>
              <a:rPr lang="en-US" dirty="0">
                <a:latin typeface="Congenial" panose="02000503040000020004" pitchFamily="2" charset="0"/>
              </a:rPr>
              <a:t> button to start the upload process.</a:t>
            </a:r>
          </a:p>
          <a:p>
            <a:pPr>
              <a:buFont typeface="+mj-lt"/>
              <a:buAutoNum type="arabicPeriod"/>
            </a:pPr>
            <a:endParaRPr lang="en-US" dirty="0"/>
          </a:p>
          <a:p>
            <a:endParaRPr lang="en-US" b="1" u="sng" dirty="0">
              <a:effectLst>
                <a:outerShdw blurRad="38100" dist="38100" dir="2700000" algn="tl">
                  <a:srgbClr val="000000">
                    <a:alpha val="43137"/>
                  </a:srgbClr>
                </a:outerShdw>
              </a:effectLst>
              <a:latin typeface="Congenial" panose="02000503040000020004" pitchFamily="2" charset="0"/>
            </a:endParaRPr>
          </a:p>
        </p:txBody>
      </p:sp>
      <p:pic>
        <p:nvPicPr>
          <p:cNvPr id="11" name="Picture 10" descr="A screenshot of a bucket&#10;&#10;Description automatically generated">
            <a:extLst>
              <a:ext uri="{FF2B5EF4-FFF2-40B4-BE49-F238E27FC236}">
                <a16:creationId xmlns:a16="http://schemas.microsoft.com/office/drawing/2014/main" id="{A040373D-F2C6-13BB-972B-845FA3608DC1}"/>
              </a:ext>
            </a:extLst>
          </p:cNvPr>
          <p:cNvPicPr>
            <a:picLocks noChangeAspect="1"/>
          </p:cNvPicPr>
          <p:nvPr/>
        </p:nvPicPr>
        <p:blipFill>
          <a:blip r:embed="rId2"/>
          <a:stretch>
            <a:fillRect/>
          </a:stretch>
        </p:blipFill>
        <p:spPr>
          <a:xfrm>
            <a:off x="7736216" y="840658"/>
            <a:ext cx="3296888" cy="2080426"/>
          </a:xfrm>
          <a:prstGeom prst="rect">
            <a:avLst/>
          </a:prstGeom>
        </p:spPr>
      </p:pic>
    </p:spTree>
    <p:extLst>
      <p:ext uri="{BB962C8B-B14F-4D97-AF65-F5344CB8AC3E}">
        <p14:creationId xmlns:p14="http://schemas.microsoft.com/office/powerpoint/2010/main" val="2174927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pic>
        <p:nvPicPr>
          <p:cNvPr id="4" name="Content Placeholder 3" descr="A screenshot of a computer&#10;&#10;Description automatically generated">
            <a:extLst>
              <a:ext uri="{FF2B5EF4-FFF2-40B4-BE49-F238E27FC236}">
                <a16:creationId xmlns:a16="http://schemas.microsoft.com/office/drawing/2014/main" id="{8A89B504-380B-E1C1-F4DC-2662A6F8A65D}"/>
              </a:ext>
            </a:extLst>
          </p:cNvPr>
          <p:cNvPicPr>
            <a:picLocks noGrp="1" noChangeAspect="1"/>
          </p:cNvPicPr>
          <p:nvPr>
            <p:ph idx="1"/>
          </p:nvPr>
        </p:nvPicPr>
        <p:blipFill>
          <a:blip r:embed="rId2"/>
          <a:stretch>
            <a:fillRect/>
          </a:stretch>
        </p:blipFill>
        <p:spPr>
          <a:xfrm>
            <a:off x="3008905" y="2557463"/>
            <a:ext cx="6174190" cy="3317875"/>
          </a:xfrm>
        </p:spPr>
      </p:pic>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screenshot of a bucket&#10;&#10;Description automatically generated">
            <a:extLst>
              <a:ext uri="{FF2B5EF4-FFF2-40B4-BE49-F238E27FC236}">
                <a16:creationId xmlns:a16="http://schemas.microsoft.com/office/drawing/2014/main" id="{110D8A1A-3298-91CA-AB54-01C1D76F5956}"/>
              </a:ext>
            </a:extLst>
          </p:cNvPr>
          <p:cNvPicPr>
            <a:picLocks noChangeAspect="1"/>
          </p:cNvPicPr>
          <p:nvPr/>
        </p:nvPicPr>
        <p:blipFill>
          <a:blip r:embed="rId3"/>
          <a:stretch>
            <a:fillRect/>
          </a:stretch>
        </p:blipFill>
        <p:spPr>
          <a:xfrm>
            <a:off x="5951423" y="908853"/>
            <a:ext cx="5409151" cy="5191432"/>
          </a:xfrm>
          <a:prstGeom prst="rect">
            <a:avLst/>
          </a:prstGeom>
        </p:spPr>
      </p:pic>
      <p:pic>
        <p:nvPicPr>
          <p:cNvPr id="12" name="Picture 11" descr="A screenshot of a bucket&#10;&#10;Description automatically generated">
            <a:extLst>
              <a:ext uri="{FF2B5EF4-FFF2-40B4-BE49-F238E27FC236}">
                <a16:creationId xmlns:a16="http://schemas.microsoft.com/office/drawing/2014/main" id="{70121995-927D-8959-5EDD-9DFCE29E4F39}"/>
              </a:ext>
            </a:extLst>
          </p:cNvPr>
          <p:cNvPicPr>
            <a:picLocks noChangeAspect="1"/>
          </p:cNvPicPr>
          <p:nvPr/>
        </p:nvPicPr>
        <p:blipFill>
          <a:blip r:embed="rId4"/>
          <a:stretch>
            <a:fillRect/>
          </a:stretch>
        </p:blipFill>
        <p:spPr>
          <a:xfrm>
            <a:off x="831425" y="908853"/>
            <a:ext cx="5018769" cy="5191432"/>
          </a:xfrm>
          <a:prstGeom prst="rect">
            <a:avLst/>
          </a:prstGeom>
        </p:spPr>
      </p:pic>
    </p:spTree>
    <p:extLst>
      <p:ext uri="{BB962C8B-B14F-4D97-AF65-F5344CB8AC3E}">
        <p14:creationId xmlns:p14="http://schemas.microsoft.com/office/powerpoint/2010/main" val="2821120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2F9953A-6E41-AC32-8EB5-3909005F97EC}"/>
              </a:ext>
            </a:extLst>
          </p:cNvPr>
          <p:cNvSpPr txBox="1"/>
          <p:nvPr/>
        </p:nvSpPr>
        <p:spPr>
          <a:xfrm>
            <a:off x="1061883" y="982132"/>
            <a:ext cx="9834713" cy="5632311"/>
          </a:xfrm>
          <a:prstGeom prst="rect">
            <a:avLst/>
          </a:prstGeom>
          <a:noFill/>
        </p:spPr>
        <p:txBody>
          <a:bodyPr wrap="square">
            <a:spAutoFit/>
          </a:bodyPr>
          <a:lstStyle/>
          <a:p>
            <a:r>
              <a:rPr lang="en-US" b="1" u="sng" dirty="0">
                <a:latin typeface="Congenial" panose="02000503040000020004" pitchFamily="2" charset="0"/>
              </a:rPr>
              <a:t>Configuring Route 53 in AWS Console</a:t>
            </a:r>
            <a:r>
              <a:rPr lang="en-US" b="1" dirty="0">
                <a:latin typeface="Congenial" panose="02000503040000020004" pitchFamily="2" charset="0"/>
              </a:rPr>
              <a:t>:</a:t>
            </a:r>
          </a:p>
          <a:p>
            <a:endParaRPr lang="en-US" dirty="0">
              <a:latin typeface="Congenial" panose="02000503040000020004" pitchFamily="2" charset="0"/>
            </a:endParaRPr>
          </a:p>
          <a:p>
            <a:r>
              <a:rPr lang="en-US" dirty="0">
                <a:latin typeface="Congenial" panose="02000503040000020004" pitchFamily="2" charset="0"/>
              </a:rPr>
              <a:t>1)In the Services menu, click on </a:t>
            </a:r>
            <a:r>
              <a:rPr lang="en-US" b="1" dirty="0">
                <a:latin typeface="Congenial" panose="02000503040000020004" pitchFamily="2" charset="0"/>
              </a:rPr>
              <a:t>Route 53</a:t>
            </a:r>
            <a:r>
              <a:rPr lang="en-US" dirty="0">
                <a:latin typeface="Congenial" panose="02000503040000020004" pitchFamily="2" charset="0"/>
              </a:rPr>
              <a:t> to open the Route 53 Dashboard.</a:t>
            </a:r>
          </a:p>
          <a:p>
            <a:pPr marL="0" marR="0" lvl="0" indent="0" algn="l" defTabSz="914400" rtl="0" eaLnBrk="0" fontAlgn="base" latinLnBrk="0" hangingPunct="0">
              <a:lnSpc>
                <a:spcPct val="100000"/>
              </a:lnSpc>
              <a:spcBef>
                <a:spcPct val="0"/>
              </a:spcBef>
              <a:spcAft>
                <a:spcPct val="0"/>
              </a:spcAft>
              <a:buClrTx/>
              <a:buSzTx/>
              <a:buFontTx/>
              <a:buNone/>
              <a:tabLst/>
            </a:pPr>
            <a:r>
              <a:rPr lang="en-US" dirty="0">
                <a:latin typeface="Congenial" panose="02000503040000020004" pitchFamily="2" charset="0"/>
              </a:rPr>
              <a:t>2)</a:t>
            </a:r>
            <a:r>
              <a:rPr kumimoji="0" lang="en-US" altLang="en-US" b="0" i="0" u="none" strike="noStrike" cap="none" normalizeH="0" baseline="0" dirty="0">
                <a:ln>
                  <a:noFill/>
                </a:ln>
                <a:solidFill>
                  <a:schemeClr val="tx1"/>
                </a:solidFill>
                <a:effectLst/>
                <a:latin typeface="Congenial" panose="02000503040000020004" pitchFamily="2" charset="0"/>
              </a:rPr>
              <a:t>Click on the </a:t>
            </a:r>
            <a:r>
              <a:rPr kumimoji="0" lang="en-US" altLang="en-US" b="1" i="0" u="none" strike="noStrike" cap="none" normalizeH="0" baseline="0" dirty="0">
                <a:ln>
                  <a:noFill/>
                </a:ln>
                <a:solidFill>
                  <a:schemeClr val="tx1"/>
                </a:solidFill>
                <a:effectLst/>
                <a:latin typeface="Congenial" panose="02000503040000020004" pitchFamily="2" charset="0"/>
              </a:rPr>
              <a:t>Hosted zones</a:t>
            </a:r>
            <a:r>
              <a:rPr kumimoji="0" lang="en-US" altLang="en-US" b="0" i="0" u="none" strike="noStrike" cap="none" normalizeH="0" baseline="0" dirty="0">
                <a:ln>
                  <a:noFill/>
                </a:ln>
                <a:solidFill>
                  <a:schemeClr val="tx1"/>
                </a:solidFill>
                <a:effectLst/>
                <a:latin typeface="Congenial" panose="02000503040000020004" pitchFamily="2" charset="0"/>
              </a:rPr>
              <a:t> button in the left-hand menu and Click the </a:t>
            </a:r>
            <a:r>
              <a:rPr kumimoji="0" lang="en-US" altLang="en-US" b="1" i="0" u="none" strike="noStrike" cap="none" normalizeH="0" baseline="0" dirty="0">
                <a:ln>
                  <a:noFill/>
                </a:ln>
                <a:solidFill>
                  <a:schemeClr val="tx1"/>
                </a:solidFill>
                <a:effectLst/>
                <a:latin typeface="Congenial" panose="02000503040000020004" pitchFamily="2" charset="0"/>
              </a:rPr>
              <a:t>Create hosted zone</a:t>
            </a:r>
            <a:r>
              <a:rPr kumimoji="0" lang="en-US" altLang="en-US" b="0" i="0" u="none" strike="noStrike" cap="none" normalizeH="0" baseline="0" dirty="0">
                <a:ln>
                  <a:noFill/>
                </a:ln>
                <a:solidFill>
                  <a:schemeClr val="tx1"/>
                </a:solidFill>
                <a:effectLst/>
                <a:latin typeface="Congenial" panose="02000503040000020004" pitchFamily="2" charset="0"/>
              </a:rPr>
              <a:t> button</a:t>
            </a:r>
          </a:p>
          <a:p>
            <a:pPr marL="0" marR="0" lvl="0" indent="0" algn="l" defTabSz="914400" rtl="0" eaLnBrk="0" fontAlgn="base" latinLnBrk="0" hangingPunct="0">
              <a:lnSpc>
                <a:spcPct val="100000"/>
              </a:lnSpc>
              <a:spcBef>
                <a:spcPct val="0"/>
              </a:spcBef>
              <a:spcAft>
                <a:spcPct val="0"/>
              </a:spcAft>
              <a:buClrTx/>
              <a:buSzTx/>
              <a:buFontTx/>
              <a:buNone/>
              <a:tabLst/>
            </a:pPr>
            <a:r>
              <a:rPr lang="en-US" dirty="0">
                <a:latin typeface="Congenial" panose="02000503040000020004" pitchFamily="2" charset="0"/>
              </a:rPr>
              <a:t>3)</a:t>
            </a:r>
            <a:r>
              <a:rPr kumimoji="0" lang="en-US" altLang="en-US" b="1" i="0" u="none" strike="noStrike" cap="none" normalizeH="0" baseline="0" dirty="0">
                <a:ln>
                  <a:noFill/>
                </a:ln>
                <a:solidFill>
                  <a:schemeClr val="tx1"/>
                </a:solidFill>
                <a:effectLst/>
                <a:latin typeface="Congenial" panose="02000503040000020004" pitchFamily="2" charset="0"/>
              </a:rPr>
              <a:t> Configure Hosted Zone Settings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Congenial" panose="02000503040000020004" pitchFamily="2" charset="0"/>
              </a:rPr>
              <a:t>Domain Name</a:t>
            </a:r>
            <a:r>
              <a:rPr kumimoji="0" lang="en-US" altLang="en-US" b="0" i="0" u="none" strike="noStrike" cap="none" normalizeH="0" baseline="0" dirty="0">
                <a:ln>
                  <a:noFill/>
                </a:ln>
                <a:solidFill>
                  <a:schemeClr val="tx1"/>
                </a:solidFill>
                <a:effectLst/>
                <a:latin typeface="Congenial" panose="02000503040000020004" pitchFamily="2" charset="0"/>
              </a:rPr>
              <a:t>: Enter the domain name you want to manage (e.g., example.com).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Congenial" panose="02000503040000020004" pitchFamily="2" charset="0"/>
              </a:rPr>
              <a:t>Type</a:t>
            </a:r>
            <a:r>
              <a:rPr kumimoji="0" lang="en-US" altLang="en-US" b="0" i="0" u="none" strike="noStrike" cap="none" normalizeH="0" baseline="0" dirty="0">
                <a:ln>
                  <a:noFill/>
                </a:ln>
                <a:solidFill>
                  <a:schemeClr val="tx1"/>
                </a:solidFill>
                <a:effectLst/>
                <a:latin typeface="Congenial" panose="02000503040000020004" pitchFamily="2" charset="0"/>
              </a:rPr>
              <a:t>: Select Public Hosted Zone for public domains.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0" i="0" u="none" strike="noStrike" cap="none" normalizeH="0" baseline="0" dirty="0">
                <a:ln>
                  <a:noFill/>
                </a:ln>
                <a:solidFill>
                  <a:schemeClr val="tx1"/>
                </a:solidFill>
                <a:effectLst/>
                <a:latin typeface="Congenial" panose="02000503040000020004" pitchFamily="2" charset="0"/>
              </a:rPr>
              <a:t>Click the </a:t>
            </a:r>
            <a:r>
              <a:rPr kumimoji="0" lang="en-US" altLang="en-US" b="1" i="0" u="none" strike="noStrike" cap="none" normalizeH="0" baseline="0" dirty="0">
                <a:ln>
                  <a:noFill/>
                </a:ln>
                <a:solidFill>
                  <a:schemeClr val="tx1"/>
                </a:solidFill>
                <a:effectLst/>
                <a:latin typeface="Congenial" panose="02000503040000020004" pitchFamily="2" charset="0"/>
              </a:rPr>
              <a:t>Create</a:t>
            </a:r>
            <a:r>
              <a:rPr kumimoji="0" lang="en-US" altLang="en-US" b="0" i="0" u="none" strike="noStrike" cap="none" normalizeH="0" baseline="0" dirty="0">
                <a:ln>
                  <a:noFill/>
                </a:ln>
                <a:solidFill>
                  <a:schemeClr val="tx1"/>
                </a:solidFill>
                <a:effectLst/>
                <a:latin typeface="Congenial" panose="02000503040000020004" pitchFamily="2" charset="0"/>
              </a:rPr>
              <a:t> button.</a:t>
            </a:r>
          </a:p>
          <a:p>
            <a:r>
              <a:rPr lang="en-US" b="1" dirty="0">
                <a:latin typeface="Congenial" panose="02000503040000020004" pitchFamily="2" charset="0"/>
              </a:rPr>
              <a:t>4)Add Record Sets</a:t>
            </a:r>
          </a:p>
          <a:p>
            <a:pPr>
              <a:buFont typeface="+mj-lt"/>
              <a:buAutoNum type="arabicPeriod"/>
            </a:pPr>
            <a:r>
              <a:rPr lang="en-US" b="1" dirty="0">
                <a:latin typeface="Congenial" panose="02000503040000020004" pitchFamily="2" charset="0"/>
              </a:rPr>
              <a:t>Select Hosted Zone</a:t>
            </a:r>
            <a:r>
              <a:rPr lang="en-US" dirty="0">
                <a:latin typeface="Congenial" panose="02000503040000020004" pitchFamily="2" charset="0"/>
              </a:rPr>
              <a:t>: Click on the hosted zone you just created.</a:t>
            </a:r>
          </a:p>
          <a:p>
            <a:pPr>
              <a:buFont typeface="+mj-lt"/>
              <a:buAutoNum type="arabicPeriod"/>
            </a:pPr>
            <a:r>
              <a:rPr lang="en-US" b="1" dirty="0">
                <a:latin typeface="Congenial" panose="02000503040000020004" pitchFamily="2" charset="0"/>
              </a:rPr>
              <a:t>Create Record Set</a:t>
            </a:r>
            <a:r>
              <a:rPr lang="en-US" dirty="0">
                <a:latin typeface="Congenial" panose="02000503040000020004" pitchFamily="2" charset="0"/>
              </a:rPr>
              <a:t>: Click the </a:t>
            </a:r>
            <a:r>
              <a:rPr lang="en-US" b="1" dirty="0">
                <a:latin typeface="Congenial" panose="02000503040000020004" pitchFamily="2" charset="0"/>
              </a:rPr>
              <a:t>Create Record Set</a:t>
            </a:r>
            <a:r>
              <a:rPr lang="en-US" dirty="0">
                <a:latin typeface="Congenial" panose="02000503040000020004" pitchFamily="2" charset="0"/>
              </a:rPr>
              <a:t> button.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ongenial" panose="02000503040000020004" pitchFamily="2" charset="0"/>
              </a:rPr>
              <a:t>5)Configure A Record for Load Balancer</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Congenial" panose="02000503040000020004" pitchFamily="2" charset="0"/>
              </a:rPr>
              <a:t>Name</a:t>
            </a:r>
            <a:r>
              <a:rPr kumimoji="0" lang="en-US" altLang="en-US" b="0" i="0" u="none" strike="noStrike" cap="none" normalizeH="0" baseline="0" dirty="0">
                <a:ln>
                  <a:noFill/>
                </a:ln>
                <a:solidFill>
                  <a:schemeClr val="tx1"/>
                </a:solidFill>
                <a:effectLst/>
                <a:latin typeface="Congenial" panose="02000503040000020004" pitchFamily="2" charset="0"/>
              </a:rPr>
              <a:t>: Leave it blank to use the root domain (e.g., example.com).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Congenial" panose="02000503040000020004" pitchFamily="2" charset="0"/>
              </a:rPr>
              <a:t>Type</a:t>
            </a:r>
            <a:r>
              <a:rPr kumimoji="0" lang="en-US" altLang="en-US" b="0" i="0" u="none" strike="noStrike" cap="none" normalizeH="0" baseline="0" dirty="0">
                <a:ln>
                  <a:noFill/>
                </a:ln>
                <a:solidFill>
                  <a:schemeClr val="tx1"/>
                </a:solidFill>
                <a:effectLst/>
                <a:latin typeface="Congenial" panose="02000503040000020004" pitchFamily="2" charset="0"/>
              </a:rPr>
              <a:t>: Select A - IPv4 address.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Congenial" panose="02000503040000020004" pitchFamily="2" charset="0"/>
              </a:rPr>
              <a:t>Alias</a:t>
            </a:r>
            <a:r>
              <a:rPr kumimoji="0" lang="en-US" altLang="en-US" b="0" i="0" u="none" strike="noStrike" cap="none" normalizeH="0" baseline="0" dirty="0">
                <a:ln>
                  <a:noFill/>
                </a:ln>
                <a:solidFill>
                  <a:schemeClr val="tx1"/>
                </a:solidFill>
                <a:effectLst/>
                <a:latin typeface="Congenial" panose="02000503040000020004" pitchFamily="2" charset="0"/>
              </a:rPr>
              <a:t>: Select Yes.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Congenial" panose="02000503040000020004" pitchFamily="2" charset="0"/>
              </a:rPr>
              <a:t>Alias Target</a:t>
            </a:r>
            <a:r>
              <a:rPr kumimoji="0" lang="en-US" altLang="en-US" b="0" i="0" u="none" strike="noStrike" cap="none" normalizeH="0" baseline="0" dirty="0">
                <a:ln>
                  <a:noFill/>
                </a:ln>
                <a:solidFill>
                  <a:schemeClr val="tx1"/>
                </a:solidFill>
                <a:effectLst/>
                <a:latin typeface="Congenial" panose="02000503040000020004" pitchFamily="2" charset="0"/>
              </a:rPr>
              <a:t>: Select your Elastic Load Balancer from the list.</a:t>
            </a: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Congenial" panose="02000503040000020004" pitchFamily="2" charset="0"/>
              </a:rPr>
              <a:t>6)</a:t>
            </a:r>
            <a:r>
              <a:rPr kumimoji="0" lang="en-US" altLang="en-US" b="0" i="0" u="none" strike="noStrike" cap="none" normalizeH="0" baseline="0" dirty="0">
                <a:ln>
                  <a:noFill/>
                </a:ln>
                <a:solidFill>
                  <a:schemeClr val="tx1"/>
                </a:solidFill>
                <a:effectLst/>
                <a:latin typeface="Congenial" panose="02000503040000020004" pitchFamily="2" charset="0"/>
              </a:rPr>
              <a:t>Click the </a:t>
            </a:r>
            <a:r>
              <a:rPr kumimoji="0" lang="en-US" altLang="en-US" b="1" i="0" u="none" strike="noStrike" cap="none" normalizeH="0" baseline="0" dirty="0">
                <a:ln>
                  <a:noFill/>
                </a:ln>
                <a:solidFill>
                  <a:schemeClr val="tx1"/>
                </a:solidFill>
                <a:effectLst/>
                <a:latin typeface="Congenial" panose="02000503040000020004" pitchFamily="2" charset="0"/>
              </a:rPr>
              <a:t>Create</a:t>
            </a:r>
            <a:r>
              <a:rPr kumimoji="0" lang="en-US" altLang="en-US" b="0" i="0" u="none" strike="noStrike" cap="none" normalizeH="0" baseline="0" dirty="0">
                <a:ln>
                  <a:noFill/>
                </a:ln>
                <a:solidFill>
                  <a:schemeClr val="tx1"/>
                </a:solidFill>
                <a:effectLst/>
                <a:latin typeface="Congenial" panose="02000503040000020004" pitchFamily="2" charset="0"/>
              </a:rPr>
              <a:t> button.</a:t>
            </a:r>
          </a:p>
          <a:p>
            <a:pPr>
              <a:buFont typeface="+mj-lt"/>
              <a:buAutoNum type="arabicPeriod"/>
            </a:pPr>
            <a:endParaRPr lang="en-US" dirty="0">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dirty="0">
              <a:latin typeface="Congenial" panose="02000503040000020004" pitchFamily="2" charset="0"/>
            </a:endParaRPr>
          </a:p>
        </p:txBody>
      </p:sp>
    </p:spTree>
    <p:extLst>
      <p:ext uri="{BB962C8B-B14F-4D97-AF65-F5344CB8AC3E}">
        <p14:creationId xmlns:p14="http://schemas.microsoft.com/office/powerpoint/2010/main" val="2080735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E43131B-0941-7BEF-47BA-07261134EB12}"/>
              </a:ext>
            </a:extLst>
          </p:cNvPr>
          <p:cNvSpPr txBox="1"/>
          <p:nvPr/>
        </p:nvSpPr>
        <p:spPr>
          <a:xfrm>
            <a:off x="985720" y="982132"/>
            <a:ext cx="10457415" cy="2308324"/>
          </a:xfrm>
          <a:prstGeom prst="rect">
            <a:avLst/>
          </a:prstGeom>
          <a:noFill/>
        </p:spPr>
        <p:txBody>
          <a:bodyPr wrap="square">
            <a:spAutoFit/>
          </a:bodyPr>
          <a:lstStyle/>
          <a:p>
            <a:r>
              <a:rPr lang="en-US" b="1" dirty="0">
                <a:latin typeface="Congenial" panose="02000503040000020004" pitchFamily="2" charset="0"/>
              </a:rPr>
              <a:t>Add Security Components</a:t>
            </a:r>
          </a:p>
          <a:p>
            <a:pPr>
              <a:buFont typeface="+mj-lt"/>
              <a:buAutoNum type="arabicPeriod"/>
            </a:pPr>
            <a:r>
              <a:rPr lang="en-US" b="1" dirty="0">
                <a:latin typeface="Congenial" panose="02000503040000020004" pitchFamily="2" charset="0"/>
              </a:rPr>
              <a:t>Security Groups</a:t>
            </a:r>
            <a:r>
              <a:rPr lang="en-US" dirty="0">
                <a:latin typeface="Congenial" panose="02000503040000020004" pitchFamily="2" charset="0"/>
              </a:rPr>
              <a:t>:</a:t>
            </a:r>
          </a:p>
          <a:p>
            <a:pPr marL="742950" lvl="1" indent="-285750">
              <a:buFont typeface="+mj-lt"/>
              <a:buAutoNum type="arabicPeriod"/>
            </a:pPr>
            <a:r>
              <a:rPr lang="en-US" dirty="0">
                <a:latin typeface="Congenial" panose="02000503040000020004" pitchFamily="2" charset="0"/>
              </a:rPr>
              <a:t>Illustrate security groups around each component.</a:t>
            </a:r>
          </a:p>
          <a:p>
            <a:pPr marL="742950" lvl="1" indent="-285750">
              <a:buFont typeface="+mj-lt"/>
              <a:buAutoNum type="arabicPeriod"/>
            </a:pPr>
            <a:r>
              <a:rPr lang="en-US" dirty="0">
                <a:latin typeface="Congenial" panose="02000503040000020004" pitchFamily="2" charset="0"/>
              </a:rPr>
              <a:t>Include web servers, application servers, and RDS.</a:t>
            </a:r>
          </a:p>
          <a:p>
            <a:pPr marL="742950" lvl="1" indent="-285750">
              <a:buFont typeface="+mj-lt"/>
              <a:buAutoNum type="arabicPeriod"/>
            </a:pPr>
            <a:r>
              <a:rPr lang="en-US" dirty="0">
                <a:latin typeface="Congenial" panose="02000503040000020004" pitchFamily="2" charset="0"/>
              </a:rPr>
              <a:t>Show traffic rules and restrictions.</a:t>
            </a:r>
          </a:p>
          <a:p>
            <a:pPr marL="742950" lvl="1" indent="-285750">
              <a:buFont typeface="+mj-lt"/>
              <a:buAutoNum type="arabicPeriod"/>
            </a:pPr>
            <a:r>
              <a:rPr lang="en-US" dirty="0">
                <a:latin typeface="Congenial" panose="02000503040000020004" pitchFamily="2" charset="0"/>
              </a:rPr>
              <a:t>Demonstrate how security groups protect each component.</a:t>
            </a:r>
          </a:p>
          <a:p>
            <a:pPr marL="742950" lvl="1" indent="-285750">
              <a:buFont typeface="+mj-lt"/>
              <a:buAutoNum type="arabicPeriod"/>
            </a:pPr>
            <a:r>
              <a:rPr lang="en-US" dirty="0">
                <a:latin typeface="Congenial" panose="02000503040000020004" pitchFamily="2" charset="0"/>
              </a:rPr>
              <a:t>Ensure proper configuration for inbound and outbound traffic.</a:t>
            </a:r>
          </a:p>
          <a:p>
            <a:endParaRPr lang="en-US" dirty="0">
              <a:latin typeface="Congenial" panose="02000503040000020004" pitchFamily="2" charset="0"/>
            </a:endParaRPr>
          </a:p>
        </p:txBody>
      </p:sp>
      <p:sp>
        <p:nvSpPr>
          <p:cNvPr id="5" name="TextBox 4">
            <a:extLst>
              <a:ext uri="{FF2B5EF4-FFF2-40B4-BE49-F238E27FC236}">
                <a16:creationId xmlns:a16="http://schemas.microsoft.com/office/drawing/2014/main" id="{CD0828B9-A2EA-4C3F-F2F9-7C661CCC354E}"/>
              </a:ext>
            </a:extLst>
          </p:cNvPr>
          <p:cNvSpPr txBox="1"/>
          <p:nvPr/>
        </p:nvSpPr>
        <p:spPr>
          <a:xfrm>
            <a:off x="985719" y="3433642"/>
            <a:ext cx="10144397" cy="2308324"/>
          </a:xfrm>
          <a:prstGeom prst="rect">
            <a:avLst/>
          </a:prstGeom>
          <a:noFill/>
        </p:spPr>
        <p:txBody>
          <a:bodyPr wrap="square">
            <a:spAutoFit/>
          </a:bodyPr>
          <a:lstStyle/>
          <a:p>
            <a:r>
              <a:rPr lang="en-US" b="1" dirty="0">
                <a:latin typeface="Congenial" panose="02000503040000020004" pitchFamily="2" charset="0"/>
              </a:rPr>
              <a:t>Add Monitoring and Logging</a:t>
            </a:r>
          </a:p>
          <a:p>
            <a:pPr>
              <a:buFont typeface="+mj-lt"/>
              <a:buAutoNum type="arabicPeriod"/>
            </a:pPr>
            <a:r>
              <a:rPr lang="en-US" b="1" dirty="0">
                <a:latin typeface="Congenial" panose="02000503040000020004" pitchFamily="2" charset="0"/>
              </a:rPr>
              <a:t>CloudWatch</a:t>
            </a:r>
            <a:r>
              <a:rPr lang="en-US" dirty="0">
                <a:latin typeface="Congenial" panose="02000503040000020004" pitchFamily="2" charset="0"/>
              </a:rPr>
              <a:t>:</a:t>
            </a:r>
          </a:p>
          <a:p>
            <a:pPr marL="742950" lvl="1" indent="-285750">
              <a:buFont typeface="+mj-lt"/>
              <a:buAutoNum type="arabicPeriod"/>
            </a:pPr>
            <a:r>
              <a:rPr lang="en-US" dirty="0">
                <a:latin typeface="Congenial" panose="02000503040000020004" pitchFamily="2" charset="0"/>
              </a:rPr>
              <a:t>Show CloudWatch connected to all major components.</a:t>
            </a:r>
          </a:p>
          <a:p>
            <a:pPr marL="742950" lvl="1" indent="-285750">
              <a:buFont typeface="+mj-lt"/>
              <a:buAutoNum type="arabicPeriod"/>
            </a:pPr>
            <a:r>
              <a:rPr lang="en-US" dirty="0">
                <a:latin typeface="Congenial" panose="02000503040000020004" pitchFamily="2" charset="0"/>
              </a:rPr>
              <a:t>Include EC2 instances, RDS, and Load Balancer.</a:t>
            </a:r>
          </a:p>
          <a:p>
            <a:pPr marL="742950" lvl="1" indent="-285750">
              <a:buFont typeface="+mj-lt"/>
              <a:buAutoNum type="arabicPeriod"/>
            </a:pPr>
            <a:r>
              <a:rPr lang="en-US" dirty="0">
                <a:latin typeface="Congenial" panose="02000503040000020004" pitchFamily="2" charset="0"/>
              </a:rPr>
              <a:t>Set up CloudWatch to monitor performance metrics.</a:t>
            </a:r>
          </a:p>
          <a:p>
            <a:pPr marL="742950" lvl="1" indent="-285750">
              <a:buFont typeface="+mj-lt"/>
              <a:buAutoNum type="arabicPeriod"/>
            </a:pPr>
            <a:r>
              <a:rPr lang="en-US" dirty="0">
                <a:latin typeface="Congenial" panose="02000503040000020004" pitchFamily="2" charset="0"/>
              </a:rPr>
              <a:t>Configure alarms for critical events and thresholds.</a:t>
            </a:r>
          </a:p>
          <a:p>
            <a:pPr marL="742950" lvl="1" indent="-285750">
              <a:buFont typeface="+mj-lt"/>
              <a:buAutoNum type="arabicPeriod"/>
            </a:pPr>
            <a:r>
              <a:rPr lang="en-US" dirty="0">
                <a:latin typeface="Congenial" panose="02000503040000020004" pitchFamily="2" charset="0"/>
              </a:rPr>
              <a:t>Enable detailed logging for troubleshooting and analysis.</a:t>
            </a:r>
          </a:p>
          <a:p>
            <a:endParaRPr lang="en-US" dirty="0">
              <a:latin typeface="Congenial" panose="02000503040000020004" pitchFamily="2" charset="0"/>
            </a:endParaRPr>
          </a:p>
        </p:txBody>
      </p:sp>
    </p:spTree>
    <p:extLst>
      <p:ext uri="{BB962C8B-B14F-4D97-AF65-F5344CB8AC3E}">
        <p14:creationId xmlns:p14="http://schemas.microsoft.com/office/powerpoint/2010/main" val="2376736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BFA4135-459D-5741-57C3-AEA95582E49A}"/>
              </a:ext>
            </a:extLst>
          </p:cNvPr>
          <p:cNvSpPr txBox="1"/>
          <p:nvPr/>
        </p:nvSpPr>
        <p:spPr>
          <a:xfrm>
            <a:off x="725605" y="825910"/>
            <a:ext cx="10740788" cy="5062924"/>
          </a:xfrm>
          <a:prstGeom prst="rect">
            <a:avLst/>
          </a:prstGeom>
          <a:noFill/>
        </p:spPr>
        <p:txBody>
          <a:bodyPr wrap="square">
            <a:spAutoFit/>
          </a:bodyPr>
          <a:lstStyle/>
          <a:p>
            <a:r>
              <a:rPr lang="en-US" sz="1700" b="1" dirty="0">
                <a:latin typeface="Congenial" panose="02000503040000020004" pitchFamily="2" charset="0"/>
              </a:rPr>
              <a:t>Hosting Your Application and Website on AWS</a:t>
            </a:r>
          </a:p>
          <a:p>
            <a:r>
              <a:rPr lang="en-US" sz="1700" dirty="0">
                <a:latin typeface="Congenial" panose="02000503040000020004" pitchFamily="2" charset="0"/>
              </a:rPr>
              <a:t>For hosting your application and website, I recommend using a combination of AWS services that offer scalability, flexibility, security, and cost-effectiveness. Here are the suggested AWS services:</a:t>
            </a:r>
          </a:p>
          <a:p>
            <a:endParaRPr lang="en-US" sz="1700" dirty="0">
              <a:latin typeface="Congenial" panose="02000503040000020004" pitchFamily="2" charset="0"/>
            </a:endParaRPr>
          </a:p>
          <a:p>
            <a:r>
              <a:rPr lang="en-US" sz="1700" b="1" dirty="0">
                <a:latin typeface="Congenial" panose="02000503040000020004" pitchFamily="2" charset="0"/>
              </a:rPr>
              <a:t>1. Amazon EC2 for Application Hosting</a:t>
            </a:r>
          </a:p>
          <a:p>
            <a:pPr>
              <a:buFont typeface="Arial" panose="020B0604020202020204" pitchFamily="34" charset="0"/>
              <a:buChar char="•"/>
            </a:pPr>
            <a:r>
              <a:rPr lang="en-US" sz="1700" b="1" dirty="0">
                <a:latin typeface="Congenial" panose="02000503040000020004" pitchFamily="2" charset="0"/>
              </a:rPr>
              <a:t>Scalability</a:t>
            </a:r>
            <a:r>
              <a:rPr lang="en-US" sz="1700" dirty="0">
                <a:latin typeface="Congenial" panose="02000503040000020004" pitchFamily="2" charset="0"/>
              </a:rPr>
              <a:t>: Amazon EC2 (Elastic Compute Cloud) allows you to launch and manage virtual servers (instances) to host your application. You can scale your infrastructure up or down based on traffic demands, ensuring your application can handle varying loads efficiently.</a:t>
            </a:r>
          </a:p>
          <a:p>
            <a:pPr>
              <a:buFont typeface="Arial" panose="020B0604020202020204" pitchFamily="34" charset="0"/>
              <a:buChar char="•"/>
            </a:pPr>
            <a:r>
              <a:rPr lang="en-US" sz="1700" b="1" dirty="0">
                <a:latin typeface="Congenial" panose="02000503040000020004" pitchFamily="2" charset="0"/>
              </a:rPr>
              <a:t>Flexibility</a:t>
            </a:r>
            <a:r>
              <a:rPr lang="en-US" sz="1700" dirty="0">
                <a:latin typeface="Congenial" panose="02000503040000020004" pitchFamily="2" charset="0"/>
              </a:rPr>
              <a:t>: You have full control over the configuration, management, and deployment of your servers. This includes the choice of operating system, software, and application stacks, allowing you to customize your infrastructure to meet specific requirements.</a:t>
            </a:r>
          </a:p>
          <a:p>
            <a:pPr>
              <a:buFont typeface="Arial" panose="020B0604020202020204" pitchFamily="34" charset="0"/>
              <a:buChar char="•"/>
            </a:pPr>
            <a:r>
              <a:rPr lang="en-US" sz="1700" b="1" dirty="0">
                <a:latin typeface="Congenial" panose="02000503040000020004" pitchFamily="2" charset="0"/>
              </a:rPr>
              <a:t>Cost-Effective</a:t>
            </a:r>
            <a:r>
              <a:rPr lang="en-US" sz="1700" dirty="0">
                <a:latin typeface="Congenial" panose="02000503040000020004" pitchFamily="2" charset="0"/>
              </a:rPr>
              <a:t>: EC2 offers various pricing models, including On-Demand Instances (pay-as-you-go), Reserved Instances (for long-term predictable workloads), and Spot Instances (for fault-tolerant workloads at a lower cost).</a:t>
            </a:r>
          </a:p>
          <a:p>
            <a:pPr>
              <a:buFont typeface="Arial" panose="020B0604020202020204" pitchFamily="34" charset="0"/>
              <a:buChar char="•"/>
            </a:pPr>
            <a:r>
              <a:rPr lang="en-US" sz="1700" b="1" dirty="0">
                <a:latin typeface="Congenial" panose="02000503040000020004" pitchFamily="2" charset="0"/>
              </a:rPr>
              <a:t>Security</a:t>
            </a:r>
            <a:r>
              <a:rPr lang="en-US" sz="1700" dirty="0">
                <a:latin typeface="Congenial" panose="02000503040000020004" pitchFamily="2" charset="0"/>
              </a:rPr>
              <a:t>: With EC2, you can utilize built-in security features such as Virtual Private Cloud (VPC), security groups, and Identity and Access Management (IAM) roles to secure your application. Data can be encrypted at rest and in transit.</a:t>
            </a:r>
          </a:p>
          <a:p>
            <a:pPr>
              <a:buFont typeface="Arial" panose="020B0604020202020204" pitchFamily="34" charset="0"/>
              <a:buChar char="•"/>
            </a:pPr>
            <a:r>
              <a:rPr lang="en-US" sz="1700" b="1" dirty="0">
                <a:latin typeface="Congenial" panose="02000503040000020004" pitchFamily="2" charset="0"/>
              </a:rPr>
              <a:t>Integration</a:t>
            </a:r>
            <a:r>
              <a:rPr lang="en-US" sz="1700" dirty="0">
                <a:latin typeface="Congenial" panose="02000503040000020004" pitchFamily="2" charset="0"/>
              </a:rPr>
              <a:t>: EC2 integrates seamlessly with other AWS services, such as Amazon RDS for databases, Amazon S3 for storage, and AWS CloudFormation for infrastructure automation.</a:t>
            </a:r>
          </a:p>
        </p:txBody>
      </p:sp>
    </p:spTree>
    <p:extLst>
      <p:ext uri="{BB962C8B-B14F-4D97-AF65-F5344CB8AC3E}">
        <p14:creationId xmlns:p14="http://schemas.microsoft.com/office/powerpoint/2010/main" val="3584771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76D9400-0E68-B175-99C5-E449DF5A9319}"/>
              </a:ext>
            </a:extLst>
          </p:cNvPr>
          <p:cNvSpPr txBox="1"/>
          <p:nvPr/>
        </p:nvSpPr>
        <p:spPr>
          <a:xfrm>
            <a:off x="841758" y="668596"/>
            <a:ext cx="10593159" cy="5324535"/>
          </a:xfrm>
          <a:prstGeom prst="rect">
            <a:avLst/>
          </a:prstGeom>
          <a:noFill/>
        </p:spPr>
        <p:txBody>
          <a:bodyPr wrap="square">
            <a:spAutoFit/>
          </a:bodyPr>
          <a:lstStyle/>
          <a:p>
            <a:r>
              <a:rPr lang="en-IN" sz="1700" b="1" dirty="0">
                <a:latin typeface="Congenial" panose="02000503040000020004" pitchFamily="2" charset="0"/>
              </a:rPr>
              <a:t>Amazon S3 for Static Website Hosting</a:t>
            </a:r>
          </a:p>
          <a:p>
            <a:pPr>
              <a:buFont typeface="Arial" panose="020B0604020202020204" pitchFamily="34" charset="0"/>
              <a:buChar char="•"/>
            </a:pPr>
            <a:r>
              <a:rPr lang="en-IN" sz="1700" b="1" dirty="0">
                <a:latin typeface="Congenial" panose="02000503040000020004" pitchFamily="2" charset="0"/>
              </a:rPr>
              <a:t>High Availability</a:t>
            </a:r>
            <a:r>
              <a:rPr lang="en-IN" sz="1700" dirty="0">
                <a:latin typeface="Congenial" panose="02000503040000020004" pitchFamily="2" charset="0"/>
              </a:rPr>
              <a:t>: Amazon S3 (Simple Storage Service) provides durable and highly available storage for static website content (e.g., HTML, CSS, JavaScript, images). S3 ensures your content is available to users around the globe with 99.999999999% durability.</a:t>
            </a:r>
          </a:p>
          <a:p>
            <a:pPr>
              <a:buFont typeface="Arial" panose="020B0604020202020204" pitchFamily="34" charset="0"/>
              <a:buChar char="•"/>
            </a:pPr>
            <a:endParaRPr lang="en-IN" sz="1700" dirty="0">
              <a:latin typeface="Congenial" panose="02000503040000020004" pitchFamily="2" charset="0"/>
            </a:endParaRPr>
          </a:p>
          <a:p>
            <a:r>
              <a:rPr lang="en-US" sz="1700" b="1" dirty="0">
                <a:latin typeface="Congenial" panose="02000503040000020004" pitchFamily="2" charset="0"/>
              </a:rPr>
              <a:t>Amazon RDS for Database Management</a:t>
            </a:r>
          </a:p>
          <a:p>
            <a:pPr>
              <a:buFont typeface="Arial" panose="020B0604020202020204" pitchFamily="34" charset="0"/>
              <a:buChar char="•"/>
            </a:pPr>
            <a:r>
              <a:rPr lang="en-US" sz="1700" b="1" dirty="0">
                <a:latin typeface="Congenial" panose="02000503040000020004" pitchFamily="2" charset="0"/>
              </a:rPr>
              <a:t>Managed Service</a:t>
            </a:r>
            <a:r>
              <a:rPr lang="en-US" sz="1700" dirty="0">
                <a:latin typeface="Congenial" panose="02000503040000020004" pitchFamily="2" charset="0"/>
              </a:rPr>
              <a:t>: Amazon RDS (Relational Database Service) automates time-consuming database administration tasks such as backups, patching, and scaling. This allows you to focus on your application rather than database management.</a:t>
            </a:r>
          </a:p>
          <a:p>
            <a:pPr>
              <a:buFont typeface="Arial" panose="020B0604020202020204" pitchFamily="34" charset="0"/>
              <a:buChar char="•"/>
            </a:pPr>
            <a:r>
              <a:rPr lang="en-US" sz="1700" b="1" dirty="0">
                <a:latin typeface="Congenial" panose="02000503040000020004" pitchFamily="2" charset="0"/>
              </a:rPr>
              <a:t>High Availability</a:t>
            </a:r>
            <a:r>
              <a:rPr lang="en-US" sz="1700" dirty="0">
                <a:latin typeface="Congenial" panose="02000503040000020004" pitchFamily="2" charset="0"/>
              </a:rPr>
              <a:t>: RDS offers Multi-AZ (Availability Zone) deployments to ensure high availability and automatic failover. You can also use Read Replicas to improve performance and scalability.</a:t>
            </a:r>
          </a:p>
          <a:p>
            <a:pPr>
              <a:buFont typeface="Arial" panose="020B0604020202020204" pitchFamily="34" charset="0"/>
              <a:buChar char="•"/>
            </a:pPr>
            <a:endParaRPr lang="en-IN" sz="1700" dirty="0">
              <a:latin typeface="Congenial" panose="02000503040000020004" pitchFamily="2" charset="0"/>
            </a:endParaRPr>
          </a:p>
          <a:p>
            <a:pPr>
              <a:buFont typeface="Arial" panose="020B0604020202020204" pitchFamily="34" charset="0"/>
              <a:buChar char="•"/>
            </a:pPr>
            <a:r>
              <a:rPr lang="en-US" sz="1700" dirty="0">
                <a:latin typeface="Congenial" panose="02000503040000020004" pitchFamily="2" charset="0"/>
              </a:rPr>
              <a:t>RDS integrates with other AWS services like Amazon EC2, AWS Lambda, and Amazon CloudWatch for monitoring and logging. AWS Database Migration Service makes it easy to migrate existing databases to RDS.</a:t>
            </a:r>
            <a:endParaRPr lang="en-IN" sz="1700" dirty="0">
              <a:latin typeface="Congenial" panose="02000503040000020004" pitchFamily="2" charset="0"/>
            </a:endParaRPr>
          </a:p>
          <a:p>
            <a:pPr>
              <a:buFont typeface="Arial" panose="020B0604020202020204" pitchFamily="34" charset="0"/>
              <a:buChar char="•"/>
            </a:pPr>
            <a:endParaRPr lang="en-IN" sz="1700" dirty="0">
              <a:latin typeface="Congenial" panose="02000503040000020004" pitchFamily="2" charset="0"/>
            </a:endParaRPr>
          </a:p>
          <a:p>
            <a:pPr>
              <a:buFont typeface="Arial" panose="020B0604020202020204" pitchFamily="34" charset="0"/>
              <a:buChar char="•"/>
            </a:pPr>
            <a:r>
              <a:rPr lang="en-US" sz="1700" dirty="0">
                <a:latin typeface="Congenial" panose="02000503040000020004" pitchFamily="2" charset="0"/>
              </a:rPr>
              <a:t>By using Amazon EC2 for application hosting, Amazon S3 for static website content, and Amazon RDS for database management, you can build a robust, scalable, secure, and cost-effective hosting solution on AWS. This approach leverages the strengths of each service to ensure your application and website perform optimally and securely.</a:t>
            </a:r>
            <a:endParaRPr lang="en-IN" sz="1700" dirty="0">
              <a:latin typeface="Congenial" panose="02000503040000020004" pitchFamily="2" charset="0"/>
            </a:endParaRPr>
          </a:p>
        </p:txBody>
      </p:sp>
    </p:spTree>
    <p:extLst>
      <p:ext uri="{BB962C8B-B14F-4D97-AF65-F5344CB8AC3E}">
        <p14:creationId xmlns:p14="http://schemas.microsoft.com/office/powerpoint/2010/main" val="1399279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CD143C5-7960-746B-C38E-25189CBE7C54}"/>
              </a:ext>
            </a:extLst>
          </p:cNvPr>
          <p:cNvSpPr txBox="1"/>
          <p:nvPr/>
        </p:nvSpPr>
        <p:spPr>
          <a:xfrm>
            <a:off x="703006" y="678426"/>
            <a:ext cx="10785988" cy="5062924"/>
          </a:xfrm>
          <a:prstGeom prst="rect">
            <a:avLst/>
          </a:prstGeom>
          <a:noFill/>
        </p:spPr>
        <p:txBody>
          <a:bodyPr wrap="square">
            <a:spAutoFit/>
          </a:bodyPr>
          <a:lstStyle/>
          <a:p>
            <a:r>
              <a:rPr lang="en-US" sz="1700" b="1" dirty="0">
                <a:latin typeface="Congenial" panose="02000503040000020004" pitchFamily="2" charset="0"/>
              </a:rPr>
              <a:t>Recommended Security Platform for Your Application and Website on AWS</a:t>
            </a:r>
          </a:p>
          <a:p>
            <a:r>
              <a:rPr lang="en-US" sz="1700" dirty="0">
                <a:latin typeface="Congenial" panose="02000503040000020004" pitchFamily="2" charset="0"/>
              </a:rPr>
              <a:t>To ensure the security of your application and website hosted on AWS, a multi-layered security approach is recommended. Here are the key AWS security services and features that can be utilized to create a robust security platform:</a:t>
            </a:r>
          </a:p>
          <a:p>
            <a:endParaRPr lang="en-US" sz="1700" dirty="0">
              <a:latin typeface="Congenial" panose="02000503040000020004" pitchFamily="2" charset="0"/>
            </a:endParaRPr>
          </a:p>
          <a:p>
            <a:r>
              <a:rPr lang="en-US" sz="1700" b="1" dirty="0">
                <a:latin typeface="Congenial" panose="02000503040000020004" pitchFamily="2" charset="0"/>
              </a:rPr>
              <a:t>1. AWS Identity and Access Management (IAM)</a:t>
            </a:r>
          </a:p>
          <a:p>
            <a:pPr>
              <a:buFont typeface="Arial" panose="020B0604020202020204" pitchFamily="34" charset="0"/>
              <a:buChar char="•"/>
            </a:pPr>
            <a:r>
              <a:rPr lang="en-US" sz="1700" b="1" dirty="0">
                <a:latin typeface="Congenial" panose="02000503040000020004" pitchFamily="2" charset="0"/>
              </a:rPr>
              <a:t>User Management</a:t>
            </a:r>
            <a:r>
              <a:rPr lang="en-US" sz="1700" dirty="0">
                <a:latin typeface="Congenial" panose="02000503040000020004" pitchFamily="2" charset="0"/>
              </a:rPr>
              <a:t>: Create and manage AWS users and groups and use IAM policies to grant precise permissions to resources.</a:t>
            </a:r>
          </a:p>
          <a:p>
            <a:pPr>
              <a:buFont typeface="Arial" panose="020B0604020202020204" pitchFamily="34" charset="0"/>
              <a:buChar char="•"/>
            </a:pPr>
            <a:r>
              <a:rPr lang="en-US" sz="1700" b="1" dirty="0">
                <a:latin typeface="Congenial" panose="02000503040000020004" pitchFamily="2" charset="0"/>
              </a:rPr>
              <a:t>Role-Based Access Control</a:t>
            </a:r>
            <a:r>
              <a:rPr lang="en-US" sz="1700" dirty="0">
                <a:latin typeface="Congenial" panose="02000503040000020004" pitchFamily="2" charset="0"/>
              </a:rPr>
              <a:t>: Use IAM roles to manage access permissions for different users or services, ensuring the principle of least privilege.</a:t>
            </a:r>
          </a:p>
          <a:p>
            <a:pPr>
              <a:buFont typeface="Arial" panose="020B0604020202020204" pitchFamily="34" charset="0"/>
              <a:buChar char="•"/>
            </a:pPr>
            <a:r>
              <a:rPr lang="en-US" sz="1700" b="1" dirty="0">
                <a:latin typeface="Congenial" panose="02000503040000020004" pitchFamily="2" charset="0"/>
              </a:rPr>
              <a:t>Multi-Factor Authentication (MFA)</a:t>
            </a:r>
            <a:r>
              <a:rPr lang="en-US" sz="1700" dirty="0">
                <a:latin typeface="Congenial" panose="02000503040000020004" pitchFamily="2" charset="0"/>
              </a:rPr>
              <a:t>: Enhance account security by requiring MFA for sensitive operations.</a:t>
            </a:r>
          </a:p>
          <a:p>
            <a:pPr>
              <a:buFont typeface="Arial" panose="020B0604020202020204" pitchFamily="34" charset="0"/>
              <a:buChar char="•"/>
            </a:pPr>
            <a:endParaRPr lang="en-US" sz="1700" dirty="0">
              <a:latin typeface="Congenial" panose="02000503040000020004" pitchFamily="2" charset="0"/>
            </a:endParaRPr>
          </a:p>
          <a:p>
            <a:r>
              <a:rPr lang="en-US" sz="1700" b="1" dirty="0">
                <a:latin typeface="Congenial" panose="02000503040000020004" pitchFamily="2" charset="0"/>
              </a:rPr>
              <a:t>2. Amazon Virtual Private Cloud (VPC)</a:t>
            </a:r>
          </a:p>
          <a:p>
            <a:pPr>
              <a:buFont typeface="Arial" panose="020B0604020202020204" pitchFamily="34" charset="0"/>
              <a:buChar char="•"/>
            </a:pPr>
            <a:r>
              <a:rPr lang="en-US" sz="1700" b="1" dirty="0">
                <a:latin typeface="Congenial" panose="02000503040000020004" pitchFamily="2" charset="0"/>
              </a:rPr>
              <a:t>Network Isolation</a:t>
            </a:r>
            <a:r>
              <a:rPr lang="en-US" sz="1700" dirty="0">
                <a:latin typeface="Congenial" panose="02000503040000020004" pitchFamily="2" charset="0"/>
              </a:rPr>
              <a:t>: Use VPC to isolate your application and database in a private network, protecting them from direct internet access.</a:t>
            </a:r>
          </a:p>
          <a:p>
            <a:pPr>
              <a:buFont typeface="Arial" panose="020B0604020202020204" pitchFamily="34" charset="0"/>
              <a:buChar char="•"/>
            </a:pPr>
            <a:r>
              <a:rPr lang="en-US" sz="1700" b="1" dirty="0">
                <a:latin typeface="Congenial" panose="02000503040000020004" pitchFamily="2" charset="0"/>
              </a:rPr>
              <a:t>Subnets</a:t>
            </a:r>
            <a:r>
              <a:rPr lang="en-US" sz="1700" dirty="0">
                <a:latin typeface="Congenial" panose="02000503040000020004" pitchFamily="2" charset="0"/>
              </a:rPr>
              <a:t>: Create public and private subnets to control access to resources. Place application servers in private subnets and only expose necessary endpoints.</a:t>
            </a:r>
          </a:p>
          <a:p>
            <a:pPr>
              <a:buFont typeface="Arial" panose="020B0604020202020204" pitchFamily="34" charset="0"/>
              <a:buChar char="•"/>
            </a:pPr>
            <a:r>
              <a:rPr lang="en-US" sz="1700" b="1" dirty="0">
                <a:latin typeface="Congenial" panose="02000503040000020004" pitchFamily="2" charset="0"/>
              </a:rPr>
              <a:t>Network Access Control Lists (ACLs)</a:t>
            </a:r>
            <a:r>
              <a:rPr lang="en-US" sz="1700" dirty="0">
                <a:latin typeface="Congenial" panose="02000503040000020004" pitchFamily="2" charset="0"/>
              </a:rPr>
              <a:t>: Implement ACLs to add an additional layer of security by controlling inbound and outbound traffic at the subnet level.</a:t>
            </a:r>
          </a:p>
        </p:txBody>
      </p:sp>
    </p:spTree>
    <p:extLst>
      <p:ext uri="{BB962C8B-B14F-4D97-AF65-F5344CB8AC3E}">
        <p14:creationId xmlns:p14="http://schemas.microsoft.com/office/powerpoint/2010/main" val="211902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 name="Picture 10">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3" name="Picture 12">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 name="Picture 13">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 name="TextBox 4">
            <a:extLst>
              <a:ext uri="{FF2B5EF4-FFF2-40B4-BE49-F238E27FC236}">
                <a16:creationId xmlns:a16="http://schemas.microsoft.com/office/drawing/2014/main" id="{932ACF50-6A9F-4D64-252C-F6EA1D3851D3}"/>
              </a:ext>
            </a:extLst>
          </p:cNvPr>
          <p:cNvSpPr txBox="1"/>
          <p:nvPr/>
        </p:nvSpPr>
        <p:spPr>
          <a:xfrm>
            <a:off x="1295402" y="840658"/>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u="sng" dirty="0">
                <a:ln w="3175" cmpd="sng">
                  <a:noFill/>
                </a:ln>
                <a:solidFill>
                  <a:srgbClr val="262626"/>
                </a:solidFill>
                <a:latin typeface="+mj-lt"/>
                <a:ea typeface="+mj-ea"/>
                <a:cs typeface="+mj-cs"/>
              </a:rPr>
              <a:t>FLOW CHART</a:t>
            </a:r>
          </a:p>
        </p:txBody>
      </p:sp>
      <p:graphicFrame>
        <p:nvGraphicFramePr>
          <p:cNvPr id="4" name="Content Placeholder 3">
            <a:extLst>
              <a:ext uri="{FF2B5EF4-FFF2-40B4-BE49-F238E27FC236}">
                <a16:creationId xmlns:a16="http://schemas.microsoft.com/office/drawing/2014/main" id="{60F08A1F-EA8F-1164-A25B-D710960A09EF}"/>
              </a:ext>
            </a:extLst>
          </p:cNvPr>
          <p:cNvGraphicFramePr>
            <a:graphicFrameLocks noGrp="1"/>
          </p:cNvGraphicFramePr>
          <p:nvPr>
            <p:ph idx="1"/>
            <p:extLst>
              <p:ext uri="{D42A27DB-BD31-4B8C-83A1-F6EECF244321}">
                <p14:modId xmlns:p14="http://schemas.microsoft.com/office/powerpoint/2010/main" val="1053611260"/>
              </p:ext>
            </p:extLst>
          </p:nvPr>
        </p:nvGraphicFramePr>
        <p:xfrm>
          <a:off x="1295401" y="2005340"/>
          <a:ext cx="9601197" cy="38345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43752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B1F9A03-BF3F-032B-6676-EC50AB3B6552}"/>
              </a:ext>
            </a:extLst>
          </p:cNvPr>
          <p:cNvSpPr txBox="1"/>
          <p:nvPr/>
        </p:nvSpPr>
        <p:spPr>
          <a:xfrm>
            <a:off x="806245" y="825910"/>
            <a:ext cx="10697497" cy="5847755"/>
          </a:xfrm>
          <a:prstGeom prst="rect">
            <a:avLst/>
          </a:prstGeom>
          <a:noFill/>
        </p:spPr>
        <p:txBody>
          <a:bodyPr wrap="square">
            <a:spAutoFit/>
          </a:bodyPr>
          <a:lstStyle/>
          <a:p>
            <a:r>
              <a:rPr lang="en-US" sz="1700" b="1" dirty="0">
                <a:latin typeface="Congenial" panose="02000503040000020004" pitchFamily="2" charset="0"/>
              </a:rPr>
              <a:t>4. AWS Web Application Firewall (WAF)</a:t>
            </a:r>
          </a:p>
          <a:p>
            <a:pPr>
              <a:buFont typeface="Arial" panose="020B0604020202020204" pitchFamily="34" charset="0"/>
              <a:buChar char="•"/>
            </a:pPr>
            <a:r>
              <a:rPr lang="en-US" sz="1700" b="1" dirty="0">
                <a:latin typeface="Congenial" panose="02000503040000020004" pitchFamily="2" charset="0"/>
              </a:rPr>
              <a:t>Protection Against Common Threats</a:t>
            </a:r>
            <a:r>
              <a:rPr lang="en-US" sz="1700" dirty="0">
                <a:latin typeface="Congenial" panose="02000503040000020004" pitchFamily="2" charset="0"/>
              </a:rPr>
              <a:t>: Use AWS WAF to protect your web applications from common web exploits such as SQL injection and cross-site scripting (XSS).</a:t>
            </a:r>
          </a:p>
          <a:p>
            <a:r>
              <a:rPr lang="en-US" sz="1700" b="1" dirty="0">
                <a:latin typeface="Congenial" panose="02000503040000020004" pitchFamily="2" charset="0"/>
              </a:rPr>
              <a:t>5. AWS Shield</a:t>
            </a:r>
          </a:p>
          <a:p>
            <a:pPr>
              <a:buFont typeface="Arial" panose="020B0604020202020204" pitchFamily="34" charset="0"/>
              <a:buChar char="•"/>
            </a:pPr>
            <a:r>
              <a:rPr lang="en-US" sz="1700" b="1" dirty="0">
                <a:latin typeface="Congenial" panose="02000503040000020004" pitchFamily="2" charset="0"/>
              </a:rPr>
              <a:t>DDoS Protection</a:t>
            </a:r>
            <a:r>
              <a:rPr lang="en-US" sz="1700" dirty="0">
                <a:latin typeface="Congenial" panose="02000503040000020004" pitchFamily="2" charset="0"/>
              </a:rPr>
              <a:t>: AWS Shield provides managed Distributed Denial of Service (DDoS) protection to safeguard your applications against volumetric attacks.</a:t>
            </a:r>
          </a:p>
          <a:p>
            <a:r>
              <a:rPr lang="en-US" sz="1700" b="1" dirty="0">
                <a:latin typeface="Congenial" panose="02000503040000020004" pitchFamily="2" charset="0"/>
              </a:rPr>
              <a:t>6. AWS CloudTrail</a:t>
            </a:r>
          </a:p>
          <a:p>
            <a:pPr>
              <a:buFont typeface="Arial" panose="020B0604020202020204" pitchFamily="34" charset="0"/>
              <a:buChar char="•"/>
            </a:pPr>
            <a:r>
              <a:rPr lang="en-US" sz="1700" b="1" dirty="0">
                <a:latin typeface="Congenial" panose="02000503040000020004" pitchFamily="2" charset="0"/>
              </a:rPr>
              <a:t>Audit and Compliance</a:t>
            </a:r>
            <a:r>
              <a:rPr lang="en-US" sz="1700" dirty="0">
                <a:latin typeface="Congenial" panose="02000503040000020004" pitchFamily="2" charset="0"/>
              </a:rPr>
              <a:t>: Enable AWS CloudTrail to log and monitor API calls across your AWS account. This helps in auditing, compliance, and detecting unusual activities.</a:t>
            </a:r>
          </a:p>
          <a:p>
            <a:r>
              <a:rPr lang="en-US" sz="1700" b="1" dirty="0">
                <a:latin typeface="Congenial" panose="02000503040000020004" pitchFamily="2" charset="0"/>
              </a:rPr>
              <a:t>7. Amazon </a:t>
            </a:r>
            <a:r>
              <a:rPr lang="en-US" sz="1700" b="1" dirty="0" err="1">
                <a:latin typeface="Congenial" panose="02000503040000020004" pitchFamily="2" charset="0"/>
              </a:rPr>
              <a:t>GuardDuty</a:t>
            </a:r>
            <a:endParaRPr lang="en-US" sz="1700" b="1" dirty="0">
              <a:latin typeface="Congenial" panose="02000503040000020004" pitchFamily="2" charset="0"/>
            </a:endParaRPr>
          </a:p>
          <a:p>
            <a:pPr>
              <a:buFont typeface="Arial" panose="020B0604020202020204" pitchFamily="34" charset="0"/>
              <a:buChar char="•"/>
            </a:pPr>
            <a:r>
              <a:rPr lang="en-US" sz="1700" b="1" dirty="0">
                <a:latin typeface="Congenial" panose="02000503040000020004" pitchFamily="2" charset="0"/>
              </a:rPr>
              <a:t>Threat Detection</a:t>
            </a:r>
            <a:r>
              <a:rPr lang="en-US" sz="1700" dirty="0">
                <a:latin typeface="Congenial" panose="02000503040000020004" pitchFamily="2" charset="0"/>
              </a:rPr>
              <a:t>: Use Amazon </a:t>
            </a:r>
            <a:r>
              <a:rPr lang="en-US" sz="1700" dirty="0" err="1">
                <a:latin typeface="Congenial" panose="02000503040000020004" pitchFamily="2" charset="0"/>
              </a:rPr>
              <a:t>GuardDuty</a:t>
            </a:r>
            <a:r>
              <a:rPr lang="en-US" sz="1700" dirty="0">
                <a:latin typeface="Congenial" panose="02000503040000020004" pitchFamily="2" charset="0"/>
              </a:rPr>
              <a:t> to continuously monitor for malicious or unauthorized behavior in your AWS environment.</a:t>
            </a:r>
          </a:p>
          <a:p>
            <a:r>
              <a:rPr lang="en-US" sz="1700" b="1" dirty="0">
                <a:latin typeface="Congenial" panose="02000503040000020004" pitchFamily="2" charset="0"/>
              </a:rPr>
              <a:t>8. AWS Config</a:t>
            </a:r>
          </a:p>
          <a:p>
            <a:pPr>
              <a:buFont typeface="Arial" panose="020B0604020202020204" pitchFamily="34" charset="0"/>
              <a:buChar char="•"/>
            </a:pPr>
            <a:r>
              <a:rPr lang="en-US" sz="1700" b="1" dirty="0">
                <a:latin typeface="Congenial" panose="02000503040000020004" pitchFamily="2" charset="0"/>
              </a:rPr>
              <a:t>Configuration Management</a:t>
            </a:r>
            <a:r>
              <a:rPr lang="en-US" sz="1700" dirty="0">
                <a:latin typeface="Congenial" panose="02000503040000020004" pitchFamily="2" charset="0"/>
              </a:rPr>
              <a:t>: Use AWS Config to monitor and record configuration changes in your AWS resources.</a:t>
            </a:r>
          </a:p>
          <a:p>
            <a:pPr>
              <a:buFont typeface="Arial" panose="020B0604020202020204" pitchFamily="34" charset="0"/>
              <a:buChar char="•"/>
            </a:pPr>
            <a:endParaRPr lang="en-US" sz="1700" dirty="0">
              <a:latin typeface="Congenial" panose="02000503040000020004" pitchFamily="2" charset="0"/>
            </a:endParaRPr>
          </a:p>
          <a:p>
            <a:pPr>
              <a:buFont typeface="Arial" panose="020B0604020202020204" pitchFamily="34" charset="0"/>
              <a:buChar char="•"/>
            </a:pPr>
            <a:r>
              <a:rPr lang="en-US" sz="1700" dirty="0">
                <a:latin typeface="Congenial" panose="02000503040000020004" pitchFamily="2" charset="0"/>
              </a:rPr>
              <a:t>By implementing these AWS security services and features, you can build a comprehensive security platform that protects your application and website from a wide range of threats. This multi-layered security approach ensures that your resources are well-protected, compliant with regulations, and resilient against potential attacks.</a:t>
            </a:r>
          </a:p>
          <a:p>
            <a:pPr>
              <a:buFont typeface="Arial" panose="020B0604020202020204" pitchFamily="34" charset="0"/>
              <a:buChar char="•"/>
            </a:pPr>
            <a:endParaRPr lang="en-US" sz="1700" dirty="0">
              <a:latin typeface="Congenial" panose="02000503040000020004" pitchFamily="2" charset="0"/>
            </a:endParaRPr>
          </a:p>
          <a:p>
            <a:pPr>
              <a:buFont typeface="Arial" panose="020B0604020202020204" pitchFamily="34" charset="0"/>
              <a:buChar char="•"/>
            </a:pPr>
            <a:endParaRPr lang="en-US" sz="1700" dirty="0">
              <a:latin typeface="Congenial" panose="02000503040000020004" pitchFamily="2" charset="0"/>
            </a:endParaRPr>
          </a:p>
        </p:txBody>
      </p:sp>
    </p:spTree>
    <p:extLst>
      <p:ext uri="{BB962C8B-B14F-4D97-AF65-F5344CB8AC3E}">
        <p14:creationId xmlns:p14="http://schemas.microsoft.com/office/powerpoint/2010/main" val="222109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4F33C79-B3E1-9A47-57F3-6EA46663455B}"/>
              </a:ext>
            </a:extLst>
          </p:cNvPr>
          <p:cNvSpPr txBox="1"/>
          <p:nvPr/>
        </p:nvSpPr>
        <p:spPr>
          <a:xfrm>
            <a:off x="827137" y="1297967"/>
            <a:ext cx="10537723" cy="4801314"/>
          </a:xfrm>
          <a:prstGeom prst="rect">
            <a:avLst/>
          </a:prstGeom>
          <a:noFill/>
        </p:spPr>
        <p:txBody>
          <a:bodyPr wrap="square">
            <a:spAutoFit/>
          </a:bodyPr>
          <a:lstStyle/>
          <a:p>
            <a:endParaRPr lang="en-US" sz="1700" dirty="0">
              <a:latin typeface="Congenial" panose="02000503040000020004" pitchFamily="2" charset="0"/>
            </a:endParaRPr>
          </a:p>
          <a:p>
            <a:r>
              <a:rPr lang="en-US" sz="1700" dirty="0">
                <a:latin typeface="Congenial" panose="02000503040000020004" pitchFamily="2" charset="0"/>
              </a:rPr>
              <a:t>When considering storage options using AWS services, here are some commonly used databases:</a:t>
            </a:r>
          </a:p>
          <a:p>
            <a:endParaRPr lang="en-US" sz="1700" dirty="0">
              <a:latin typeface="Congenial" panose="02000503040000020004" pitchFamily="2" charset="0"/>
            </a:endParaRPr>
          </a:p>
          <a:p>
            <a:endParaRPr lang="en-US" sz="1700" dirty="0">
              <a:latin typeface="Congenial" panose="02000503040000020004" pitchFamily="2" charset="0"/>
            </a:endParaRPr>
          </a:p>
          <a:p>
            <a:pPr>
              <a:buFont typeface="+mj-lt"/>
              <a:buAutoNum type="arabicPeriod"/>
            </a:pPr>
            <a:r>
              <a:rPr lang="en-US" sz="1700" b="1" dirty="0">
                <a:latin typeface="Congenial" panose="02000503040000020004" pitchFamily="2" charset="0"/>
              </a:rPr>
              <a:t>Amazon RDS (Relational Database Service)</a:t>
            </a:r>
            <a:r>
              <a:rPr lang="en-US" sz="1700" dirty="0">
                <a:latin typeface="Congenial" panose="02000503040000020004" pitchFamily="2" charset="0"/>
              </a:rPr>
              <a:t>: Ideal for traditional relational databases like MySQL, PostgreSQL, SQL Server, etc., providing automated backups, scaling, and high availability.</a:t>
            </a:r>
          </a:p>
          <a:p>
            <a:pPr>
              <a:buFont typeface="+mj-lt"/>
              <a:buAutoNum type="arabicPeriod"/>
            </a:pPr>
            <a:r>
              <a:rPr lang="en-US" sz="1700" b="1" dirty="0">
                <a:latin typeface="Congenial" panose="02000503040000020004" pitchFamily="2" charset="0"/>
              </a:rPr>
              <a:t>Amazon Aurora</a:t>
            </a:r>
            <a:r>
              <a:rPr lang="en-US" sz="1700" dirty="0">
                <a:latin typeface="Congenial" panose="02000503040000020004" pitchFamily="2" charset="0"/>
              </a:rPr>
              <a:t>: A MySQL and PostgreSQL-compatible relational database built for the cloud with performance and scalability enhancements over standard RDS.</a:t>
            </a:r>
          </a:p>
          <a:p>
            <a:pPr>
              <a:buFont typeface="+mj-lt"/>
              <a:buAutoNum type="arabicPeriod"/>
            </a:pPr>
            <a:r>
              <a:rPr lang="en-US" sz="1700" b="1" dirty="0">
                <a:latin typeface="Congenial" panose="02000503040000020004" pitchFamily="2" charset="0"/>
              </a:rPr>
              <a:t>Amazon DynamoDB</a:t>
            </a:r>
            <a:r>
              <a:rPr lang="en-US" sz="1700" dirty="0">
                <a:latin typeface="Congenial" panose="02000503040000020004" pitchFamily="2" charset="0"/>
              </a:rPr>
              <a:t>: A fully managed NoSQL database service for applications requiring single-digit millisecond latency at any scale. It's ideal for document and key-value storage.</a:t>
            </a:r>
          </a:p>
          <a:p>
            <a:pPr>
              <a:buFont typeface="+mj-lt"/>
              <a:buAutoNum type="arabicPeriod"/>
            </a:pPr>
            <a:r>
              <a:rPr lang="en-US" sz="1700" b="1" dirty="0">
                <a:latin typeface="Congenial" panose="02000503040000020004" pitchFamily="2" charset="0"/>
              </a:rPr>
              <a:t>Amazon Redshift</a:t>
            </a:r>
            <a:r>
              <a:rPr lang="en-US" sz="1700" dirty="0">
                <a:latin typeface="Congenial" panose="02000503040000020004" pitchFamily="2" charset="0"/>
              </a:rPr>
              <a:t>: A fully managed data warehouse service that makes it simple and cost-effective to analyze all your data using SQL and existing BI tools.</a:t>
            </a:r>
          </a:p>
          <a:p>
            <a:pPr>
              <a:buFont typeface="+mj-lt"/>
              <a:buAutoNum type="arabicPeriod"/>
            </a:pPr>
            <a:r>
              <a:rPr lang="en-US" sz="1700" b="1" dirty="0">
                <a:latin typeface="Congenial" panose="02000503040000020004" pitchFamily="2" charset="0"/>
              </a:rPr>
              <a:t>Amazon Document DB (with MongoDB compatibility)</a:t>
            </a:r>
            <a:r>
              <a:rPr lang="en-US" sz="1700" dirty="0">
                <a:latin typeface="Congenial" panose="02000503040000020004" pitchFamily="2" charset="0"/>
              </a:rPr>
              <a:t>: A fast, scalable, highly available, and fully managed document database service that supports MongoDB workloads.</a:t>
            </a:r>
          </a:p>
          <a:p>
            <a:pPr>
              <a:buFont typeface="+mj-lt"/>
              <a:buAutoNum type="arabicPeriod"/>
            </a:pPr>
            <a:r>
              <a:rPr lang="en-US" sz="1700" b="1" dirty="0">
                <a:latin typeface="Congenial" panose="02000503040000020004" pitchFamily="2" charset="0"/>
              </a:rPr>
              <a:t>Amazon Neptune</a:t>
            </a:r>
            <a:r>
              <a:rPr lang="en-US" sz="1700" dirty="0">
                <a:latin typeface="Congenial" panose="02000503040000020004" pitchFamily="2" charset="0"/>
              </a:rPr>
              <a:t>: A fast, reliable, fully managed graph database service that makes it easy to build and run applications that work with highly connected datasets.</a:t>
            </a:r>
          </a:p>
          <a:p>
            <a:r>
              <a:rPr lang="en-US" sz="1700" dirty="0">
                <a:latin typeface="Congenial" panose="02000503040000020004" pitchFamily="2" charset="0"/>
              </a:rPr>
              <a:t>Each of these databases has its strengths depending on your application's specific needs for scalability, performance, and data structure requirements.</a:t>
            </a:r>
          </a:p>
        </p:txBody>
      </p:sp>
      <p:sp>
        <p:nvSpPr>
          <p:cNvPr id="3" name="TextBox 2">
            <a:extLst>
              <a:ext uri="{FF2B5EF4-FFF2-40B4-BE49-F238E27FC236}">
                <a16:creationId xmlns:a16="http://schemas.microsoft.com/office/drawing/2014/main" id="{A64EEC8D-59E7-9A34-D987-0200394E4C2D}"/>
              </a:ext>
            </a:extLst>
          </p:cNvPr>
          <p:cNvSpPr txBox="1"/>
          <p:nvPr/>
        </p:nvSpPr>
        <p:spPr>
          <a:xfrm>
            <a:off x="4011561" y="982132"/>
            <a:ext cx="4385187" cy="584775"/>
          </a:xfrm>
          <a:prstGeom prst="rect">
            <a:avLst/>
          </a:prstGeom>
          <a:noFill/>
        </p:spPr>
        <p:txBody>
          <a:bodyPr wrap="square" rtlCol="0">
            <a:spAutoFit/>
          </a:bodyPr>
          <a:lstStyle/>
          <a:p>
            <a:r>
              <a:rPr lang="en-US" sz="3200" b="1" u="sng" dirty="0">
                <a:latin typeface="Abadi" panose="020B0604020104020204" pitchFamily="34" charset="0"/>
              </a:rPr>
              <a:t>CONCLUSION</a:t>
            </a:r>
            <a:endParaRPr lang="en-IN" sz="3200" b="1" u="sng" dirty="0">
              <a:latin typeface="Abadi" panose="020B0604020104020204" pitchFamily="34" charset="0"/>
            </a:endParaRPr>
          </a:p>
        </p:txBody>
      </p:sp>
    </p:spTree>
    <p:extLst>
      <p:ext uri="{BB962C8B-B14F-4D97-AF65-F5344CB8AC3E}">
        <p14:creationId xmlns:p14="http://schemas.microsoft.com/office/powerpoint/2010/main" val="1441721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155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492A929-3181-626C-52B1-92C0543F9B84}"/>
              </a:ext>
            </a:extLst>
          </p:cNvPr>
          <p:cNvSpPr txBox="1"/>
          <p:nvPr/>
        </p:nvSpPr>
        <p:spPr>
          <a:xfrm>
            <a:off x="3726426" y="982132"/>
            <a:ext cx="4336026" cy="369332"/>
          </a:xfrm>
          <a:prstGeom prst="rect">
            <a:avLst/>
          </a:prstGeom>
          <a:noFill/>
        </p:spPr>
        <p:txBody>
          <a:bodyPr wrap="square" rtlCol="0">
            <a:spAutoFit/>
          </a:bodyPr>
          <a:lstStyle/>
          <a:p>
            <a:pPr algn="ctr"/>
            <a:r>
              <a:rPr lang="en-US" b="1" u="sng" dirty="0"/>
              <a:t>ARCHITECTURE DIAGRAM</a:t>
            </a:r>
            <a:endParaRPr lang="en-IN" b="1" u="sng" dirty="0"/>
          </a:p>
        </p:txBody>
      </p:sp>
    </p:spTree>
    <p:extLst>
      <p:ext uri="{BB962C8B-B14F-4D97-AF65-F5344CB8AC3E}">
        <p14:creationId xmlns:p14="http://schemas.microsoft.com/office/powerpoint/2010/main" val="608141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A9BC876-571A-45A6-93A3-FB2839CE6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484B2EA-E61C-489C-A595-160191247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7" name="Picture 16">
              <a:extLst>
                <a:ext uri="{FF2B5EF4-FFF2-40B4-BE49-F238E27FC236}">
                  <a16:creationId xmlns:a16="http://schemas.microsoft.com/office/drawing/2014/main" id="{9E987F02-C120-4654-AD1E-98AF4B643EF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64E470B5-B546-4390-9A0D-408D4989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9" name="Picture 18">
              <a:extLst>
                <a:ext uri="{FF2B5EF4-FFF2-40B4-BE49-F238E27FC236}">
                  <a16:creationId xmlns:a16="http://schemas.microsoft.com/office/drawing/2014/main" id="{D061B9CE-C400-4868-9385-01A0BBB98C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 name="Picture 19">
              <a:extLst>
                <a:ext uri="{FF2B5EF4-FFF2-40B4-BE49-F238E27FC236}">
                  <a16:creationId xmlns:a16="http://schemas.microsoft.com/office/drawing/2014/main" id="{40C49D50-A49B-4F80-81C4-05BBCF4B5A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4BD0B60-3EDD-E2ED-5AD8-DBDE72F2B857}"/>
              </a:ext>
            </a:extLst>
          </p:cNvPr>
          <p:cNvSpPr>
            <a:spLocks noGrp="1"/>
          </p:cNvSpPr>
          <p:nvPr>
            <p:ph type="title"/>
          </p:nvPr>
        </p:nvSpPr>
        <p:spPr>
          <a:xfrm>
            <a:off x="1415802" y="1297184"/>
            <a:ext cx="3984836" cy="1303867"/>
          </a:xfrm>
        </p:spPr>
        <p:txBody>
          <a:bodyPr>
            <a:noAutofit/>
          </a:bodyPr>
          <a:lstStyle/>
          <a:p>
            <a:pPr algn="r"/>
            <a:r>
              <a:rPr lang="en-US" sz="2400" dirty="0">
                <a:effectLst>
                  <a:outerShdw blurRad="38100" dist="38100" dir="2700000" algn="tl">
                    <a:srgbClr val="000000">
                      <a:alpha val="43137"/>
                    </a:srgbClr>
                  </a:outerShdw>
                </a:effectLst>
                <a:latin typeface="Congenial" panose="020F0502020204030204" pitchFamily="2" charset="0"/>
                <a:cs typeface="Aharoni" panose="02010803020104030203" pitchFamily="2" charset="-79"/>
              </a:rPr>
              <a:t>Select Appropriate AWS Services and estimate them by price calculator</a:t>
            </a:r>
            <a:br>
              <a:rPr lang="en-IN" sz="2400" dirty="0"/>
            </a:br>
            <a:endParaRPr lang="en-IN" sz="2400" dirty="0"/>
          </a:p>
        </p:txBody>
      </p:sp>
      <p:cxnSp>
        <p:nvCxnSpPr>
          <p:cNvPr id="22" name="Straight Connector 21">
            <a:extLst>
              <a:ext uri="{FF2B5EF4-FFF2-40B4-BE49-F238E27FC236}">
                <a16:creationId xmlns:a16="http://schemas.microsoft.com/office/drawing/2014/main" id="{1124B3AE-D38B-4A63-B422-F9792E745B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Content Placeholder 10">
            <a:extLst>
              <a:ext uri="{FF2B5EF4-FFF2-40B4-BE49-F238E27FC236}">
                <a16:creationId xmlns:a16="http://schemas.microsoft.com/office/drawing/2014/main" id="{055DD53C-F416-8F4E-5370-FB3A8A476984}"/>
              </a:ext>
            </a:extLst>
          </p:cNvPr>
          <p:cNvSpPr>
            <a:spLocks noGrp="1"/>
          </p:cNvSpPr>
          <p:nvPr>
            <p:ph idx="1"/>
          </p:nvPr>
        </p:nvSpPr>
        <p:spPr>
          <a:xfrm>
            <a:off x="1167385" y="2556932"/>
            <a:ext cx="4141377" cy="3318936"/>
          </a:xfrm>
        </p:spPr>
        <p:txBody>
          <a:bodyPr>
            <a:normAutofit/>
          </a:bodyPr>
          <a:lstStyle/>
          <a:p>
            <a:r>
              <a:rPr lang="en-US" sz="1800" dirty="0">
                <a:latin typeface="Tahoma" panose="020B0604030504040204" pitchFamily="34" charset="0"/>
                <a:ea typeface="Tahoma" panose="020B0604030504040204" pitchFamily="34" charset="0"/>
                <a:cs typeface="Tahoma" panose="020B0604030504040204" pitchFamily="34" charset="0"/>
              </a:rPr>
              <a:t>In this step we first estimate all the services that are required for our project to run such as IAM for users, VPC to setup networking, EC2 to create instances and RDS for database storage and S3 buckets for storing the data.</a:t>
            </a:r>
          </a:p>
          <a:p>
            <a:r>
              <a:rPr lang="en-US" sz="1800" dirty="0">
                <a:latin typeface="Tahoma" panose="020B0604030504040204" pitchFamily="34" charset="0"/>
                <a:ea typeface="Tahoma" panose="020B0604030504040204" pitchFamily="34" charset="0"/>
                <a:cs typeface="Tahoma" panose="020B0604030504040204" pitchFamily="34" charset="0"/>
              </a:rPr>
              <a:t>By using </a:t>
            </a:r>
            <a:r>
              <a:rPr lang="en-US" sz="1800" dirty="0">
                <a:latin typeface="Tahoma" panose="020B0604030504040204" pitchFamily="34" charset="0"/>
                <a:ea typeface="Tahoma" panose="020B0604030504040204" pitchFamily="34" charset="0"/>
                <a:cs typeface="Tahoma" panose="020B0604030504040204" pitchFamily="34" charset="0"/>
                <a:hlinkClick r:id="rId5"/>
              </a:rPr>
              <a:t>AWS Price Calculator</a:t>
            </a:r>
            <a:r>
              <a:rPr lang="en-US" sz="1800" dirty="0">
                <a:latin typeface="Tahoma" panose="020B0604030504040204" pitchFamily="34" charset="0"/>
                <a:ea typeface="Tahoma" panose="020B0604030504040204" pitchFamily="34" charset="0"/>
                <a:cs typeface="Tahoma" panose="020B0604030504040204" pitchFamily="34" charset="0"/>
              </a:rPr>
              <a:t> , we can estimate the upfront cost for our project as well.</a:t>
            </a:r>
          </a:p>
        </p:txBody>
      </p:sp>
      <p:pic>
        <p:nvPicPr>
          <p:cNvPr id="5" name="Content Placeholder 4" descr="A screenshot of a website&#10;&#10;Description automatically generated">
            <a:extLst>
              <a:ext uri="{FF2B5EF4-FFF2-40B4-BE49-F238E27FC236}">
                <a16:creationId xmlns:a16="http://schemas.microsoft.com/office/drawing/2014/main" id="{C0203A57-C9C3-4905-492C-CC97FF116CC5}"/>
              </a:ext>
            </a:extLst>
          </p:cNvPr>
          <p:cNvPicPr>
            <a:picLocks noChangeAspect="1"/>
          </p:cNvPicPr>
          <p:nvPr/>
        </p:nvPicPr>
        <p:blipFill>
          <a:blip r:embed="rId6"/>
          <a:stretch>
            <a:fillRect/>
          </a:stretch>
        </p:blipFill>
        <p:spPr>
          <a:xfrm>
            <a:off x="5492514" y="1159936"/>
            <a:ext cx="5760719" cy="2102662"/>
          </a:xfrm>
          <a:prstGeom prst="rect">
            <a:avLst/>
          </a:prstGeom>
          <a:ln w="57150" cmpd="thickThin">
            <a:noFill/>
            <a:miter lim="800000"/>
          </a:ln>
        </p:spPr>
      </p:pic>
      <p:pic>
        <p:nvPicPr>
          <p:cNvPr id="7" name="Picture 6" descr="A screenshot of a computer&#10;&#10;Description automatically generated">
            <a:extLst>
              <a:ext uri="{FF2B5EF4-FFF2-40B4-BE49-F238E27FC236}">
                <a16:creationId xmlns:a16="http://schemas.microsoft.com/office/drawing/2014/main" id="{84DC18A9-09E2-9A18-6261-693825DEB034}"/>
              </a:ext>
            </a:extLst>
          </p:cNvPr>
          <p:cNvPicPr>
            <a:picLocks noChangeAspect="1"/>
          </p:cNvPicPr>
          <p:nvPr/>
        </p:nvPicPr>
        <p:blipFill>
          <a:blip r:embed="rId7"/>
          <a:stretch>
            <a:fillRect/>
          </a:stretch>
        </p:blipFill>
        <p:spPr>
          <a:xfrm>
            <a:off x="5510289" y="3595402"/>
            <a:ext cx="5760719" cy="2102662"/>
          </a:xfrm>
          <a:prstGeom prst="rect">
            <a:avLst/>
          </a:prstGeom>
          <a:ln w="57150" cmpd="thickThin">
            <a:noFill/>
            <a:miter lim="800000"/>
          </a:ln>
        </p:spPr>
      </p:pic>
    </p:spTree>
    <p:extLst>
      <p:ext uri="{BB962C8B-B14F-4D97-AF65-F5344CB8AC3E}">
        <p14:creationId xmlns:p14="http://schemas.microsoft.com/office/powerpoint/2010/main" val="358182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60CAEF6-3D79-7A6E-2F8A-7B65C52611D8}"/>
              </a:ext>
            </a:extLst>
          </p:cNvPr>
          <p:cNvSpPr txBox="1"/>
          <p:nvPr/>
        </p:nvSpPr>
        <p:spPr>
          <a:xfrm>
            <a:off x="993057" y="1066738"/>
            <a:ext cx="10009239" cy="4278094"/>
          </a:xfrm>
          <a:prstGeom prst="rect">
            <a:avLst/>
          </a:prstGeom>
          <a:noFill/>
        </p:spPr>
        <p:txBody>
          <a:bodyPr wrap="square">
            <a:spAutoFit/>
          </a:bodyPr>
          <a:lstStyle/>
          <a:p>
            <a:r>
              <a:rPr lang="en-US" sz="2000" b="1" dirty="0">
                <a:latin typeface="Congenial" panose="02000503040000020004" pitchFamily="2" charset="0"/>
                <a:ea typeface="ADLaM Display" panose="02010000000000000000" pitchFamily="2" charset="0"/>
                <a:cs typeface="ADLaM Display" panose="02010000000000000000" pitchFamily="2" charset="0"/>
              </a:rPr>
              <a:t>The AWS services and Common components for a web application includes:</a:t>
            </a:r>
          </a:p>
          <a:p>
            <a:endParaRPr lang="en-US" dirty="0">
              <a:latin typeface="Tahoma" panose="020B0604030504040204" pitchFamily="34" charset="0"/>
              <a:ea typeface="Tahoma" panose="020B0604030504040204" pitchFamily="34" charset="0"/>
              <a:cs typeface="Tahoma" panose="020B0604030504040204" pitchFamily="34" charset="0"/>
            </a:endParaRP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VPC (Virtual Private Cloud): </a:t>
            </a:r>
            <a:r>
              <a:rPr lang="en-US" dirty="0">
                <a:latin typeface="Tahoma" panose="020B0604030504040204" pitchFamily="34" charset="0"/>
                <a:ea typeface="Tahoma" panose="020B0604030504040204" pitchFamily="34" charset="0"/>
                <a:cs typeface="Tahoma" panose="020B0604030504040204" pitchFamily="34" charset="0"/>
              </a:rPr>
              <a:t>To create a secure network for your services.</a:t>
            </a:r>
          </a:p>
          <a:p>
            <a:pPr>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Subnets: Public and private subnets within the VPC.</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Internet Gateway</a:t>
            </a:r>
            <a:r>
              <a:rPr lang="en-US" dirty="0">
                <a:latin typeface="Tahoma" panose="020B0604030504040204" pitchFamily="34" charset="0"/>
                <a:ea typeface="Tahoma" panose="020B0604030504040204" pitchFamily="34" charset="0"/>
                <a:cs typeface="Tahoma" panose="020B0604030504040204" pitchFamily="34" charset="0"/>
              </a:rPr>
              <a:t>: To allow access to the internet for resources in public subnets.</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NAT Gateway</a:t>
            </a:r>
            <a:r>
              <a:rPr lang="en-US" dirty="0">
                <a:latin typeface="Tahoma" panose="020B0604030504040204" pitchFamily="34" charset="0"/>
                <a:ea typeface="Tahoma" panose="020B0604030504040204" pitchFamily="34" charset="0"/>
                <a:cs typeface="Tahoma" panose="020B0604030504040204" pitchFamily="34" charset="0"/>
              </a:rPr>
              <a:t>: To allow resources in private subnets to access the internet.</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EC2 Instances</a:t>
            </a:r>
            <a:r>
              <a:rPr lang="en-US" dirty="0">
                <a:latin typeface="Tahoma" panose="020B0604030504040204" pitchFamily="34" charset="0"/>
                <a:ea typeface="Tahoma" panose="020B0604030504040204" pitchFamily="34" charset="0"/>
                <a:cs typeface="Tahoma" panose="020B0604030504040204" pitchFamily="34" charset="0"/>
              </a:rPr>
              <a:t>: For web servers and application servers.</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Elastic Load Balancer (ELB)</a:t>
            </a:r>
            <a:r>
              <a:rPr lang="en-US" dirty="0">
                <a:latin typeface="Tahoma" panose="020B0604030504040204" pitchFamily="34" charset="0"/>
                <a:ea typeface="Tahoma" panose="020B0604030504040204" pitchFamily="34" charset="0"/>
                <a:cs typeface="Tahoma" panose="020B0604030504040204" pitchFamily="34" charset="0"/>
              </a:rPr>
              <a:t>: To distribute traffic across multiple EC2 instances.</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RDS (Relational Database Service)</a:t>
            </a:r>
            <a:r>
              <a:rPr lang="en-US" dirty="0">
                <a:latin typeface="Tahoma" panose="020B0604030504040204" pitchFamily="34" charset="0"/>
                <a:ea typeface="Tahoma" panose="020B0604030504040204" pitchFamily="34" charset="0"/>
                <a:cs typeface="Tahoma" panose="020B0604030504040204" pitchFamily="34" charset="0"/>
              </a:rPr>
              <a:t>: For the database.</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S3 (Simple Storage Service)</a:t>
            </a:r>
            <a:r>
              <a:rPr lang="en-US" dirty="0">
                <a:latin typeface="Tahoma" panose="020B0604030504040204" pitchFamily="34" charset="0"/>
                <a:ea typeface="Tahoma" panose="020B0604030504040204" pitchFamily="34" charset="0"/>
                <a:cs typeface="Tahoma" panose="020B0604030504040204" pitchFamily="34" charset="0"/>
              </a:rPr>
              <a:t>: For static files and backups.</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Route 53</a:t>
            </a:r>
            <a:r>
              <a:rPr lang="en-US" dirty="0">
                <a:latin typeface="Tahoma" panose="020B0604030504040204" pitchFamily="34" charset="0"/>
                <a:ea typeface="Tahoma" panose="020B0604030504040204" pitchFamily="34" charset="0"/>
                <a:cs typeface="Tahoma" panose="020B0604030504040204" pitchFamily="34" charset="0"/>
              </a:rPr>
              <a:t>: For DNS management.</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Security Groups</a:t>
            </a:r>
            <a:r>
              <a:rPr lang="en-US" dirty="0">
                <a:latin typeface="Tahoma" panose="020B0604030504040204" pitchFamily="34" charset="0"/>
                <a:ea typeface="Tahoma" panose="020B0604030504040204" pitchFamily="34" charset="0"/>
                <a:cs typeface="Tahoma" panose="020B0604030504040204" pitchFamily="34" charset="0"/>
              </a:rPr>
              <a:t>: To control inbound and outbound traffic.</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IAM (Identity and Access Management)</a:t>
            </a:r>
            <a:r>
              <a:rPr lang="en-US" dirty="0">
                <a:latin typeface="Tahoma" panose="020B0604030504040204" pitchFamily="34" charset="0"/>
                <a:ea typeface="Tahoma" panose="020B0604030504040204" pitchFamily="34" charset="0"/>
                <a:cs typeface="Tahoma" panose="020B0604030504040204" pitchFamily="34" charset="0"/>
              </a:rPr>
              <a:t>: For access control.</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WAF (Web Application Firewall)</a:t>
            </a:r>
            <a:r>
              <a:rPr lang="en-US" dirty="0">
                <a:latin typeface="Tahoma" panose="020B0604030504040204" pitchFamily="34" charset="0"/>
                <a:ea typeface="Tahoma" panose="020B0604030504040204" pitchFamily="34" charset="0"/>
                <a:cs typeface="Tahoma" panose="020B0604030504040204" pitchFamily="34" charset="0"/>
              </a:rPr>
              <a:t>: For security against web attacks.</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CloudWatch</a:t>
            </a:r>
            <a:r>
              <a:rPr lang="en-US" dirty="0">
                <a:latin typeface="Tahoma" panose="020B0604030504040204" pitchFamily="34" charset="0"/>
                <a:ea typeface="Tahoma" panose="020B0604030504040204" pitchFamily="34" charset="0"/>
                <a:cs typeface="Tahoma" panose="020B0604030504040204" pitchFamily="34" charset="0"/>
              </a:rPr>
              <a:t>: For monitoring and logging.</a:t>
            </a:r>
          </a:p>
        </p:txBody>
      </p:sp>
    </p:spTree>
    <p:extLst>
      <p:ext uri="{BB962C8B-B14F-4D97-AF65-F5344CB8AC3E}">
        <p14:creationId xmlns:p14="http://schemas.microsoft.com/office/powerpoint/2010/main" val="1360143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9873BD9-8C65-0C47-DA2B-BC5A942E5493}"/>
              </a:ext>
            </a:extLst>
          </p:cNvPr>
          <p:cNvSpPr txBox="1"/>
          <p:nvPr/>
        </p:nvSpPr>
        <p:spPr>
          <a:xfrm>
            <a:off x="993058" y="743216"/>
            <a:ext cx="7620001" cy="5632311"/>
          </a:xfrm>
          <a:prstGeom prst="rect">
            <a:avLst/>
          </a:prstGeom>
          <a:noFill/>
        </p:spPr>
        <p:txBody>
          <a:bodyPr wrap="square">
            <a:spAutoFit/>
          </a:bodyPr>
          <a:lstStyle/>
          <a:p>
            <a:r>
              <a:rPr lang="en-US" b="1" u="sng" dirty="0">
                <a:effectLst>
                  <a:outerShdw blurRad="38100" dist="38100" dir="2700000" algn="tl">
                    <a:srgbClr val="000000">
                      <a:alpha val="43137"/>
                    </a:srgbClr>
                  </a:outerShdw>
                </a:effectLst>
                <a:latin typeface="Congenial" panose="02000503040000020004" pitchFamily="2" charset="0"/>
              </a:rPr>
              <a:t>Add IAM Roles and Policies:</a:t>
            </a:r>
          </a:p>
          <a:p>
            <a:endParaRPr lang="en-US" b="1" dirty="0">
              <a:latin typeface="Congenial" panose="02000503040000020004" pitchFamily="2" charset="0"/>
            </a:endParaRPr>
          </a:p>
          <a:p>
            <a:pPr>
              <a:buFont typeface="Arial" panose="020B0604020202020204" pitchFamily="34" charset="0"/>
              <a:buChar char="•"/>
            </a:pPr>
            <a:r>
              <a:rPr lang="en-US" b="1" dirty="0">
                <a:latin typeface="Congenial" panose="02000503040000020004" pitchFamily="2" charset="0"/>
              </a:rPr>
              <a:t>IAM: </a:t>
            </a:r>
            <a:r>
              <a:rPr lang="en-US" dirty="0">
                <a:latin typeface="Congenial" panose="02000503040000020004" pitchFamily="2" charset="0"/>
              </a:rPr>
              <a:t>Illustrate IAM roles and policies connected to different AWS services for access control.</a:t>
            </a: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r>
              <a:rPr lang="en-US" b="1" u="sng" dirty="0">
                <a:latin typeface="Congenial" panose="02000503040000020004" pitchFamily="2" charset="0"/>
              </a:rPr>
              <a:t>How to use IAM Services:</a:t>
            </a:r>
          </a:p>
          <a:p>
            <a:r>
              <a:rPr lang="en-US" dirty="0">
                <a:latin typeface="Congenial" panose="02000503040000020004" pitchFamily="2" charset="0"/>
              </a:rPr>
              <a:t> 1)Come to AWS Dashboard.</a:t>
            </a:r>
          </a:p>
          <a:p>
            <a:r>
              <a:rPr lang="en-US" dirty="0">
                <a:latin typeface="Congenial" panose="02000503040000020004" pitchFamily="2" charset="0"/>
              </a:rPr>
              <a:t> 2)Type IAM User in search -&gt; IAM</a:t>
            </a:r>
          </a:p>
          <a:p>
            <a:r>
              <a:rPr lang="en-US" dirty="0">
                <a:latin typeface="Congenial" panose="02000503040000020004" pitchFamily="2" charset="0"/>
              </a:rPr>
              <a:t> 3) We can create new user</a:t>
            </a:r>
          </a:p>
          <a:p>
            <a:r>
              <a:rPr lang="en-US" dirty="0">
                <a:latin typeface="Congenial" panose="02000503040000020004" pitchFamily="2" charset="0"/>
              </a:rPr>
              <a:t> 4)If group is required user is required</a:t>
            </a:r>
          </a:p>
          <a:p>
            <a:r>
              <a:rPr lang="en-US" dirty="0">
                <a:latin typeface="Congenial" panose="02000503040000020004" pitchFamily="2" charset="0"/>
              </a:rPr>
              <a:t> along with group creation</a:t>
            </a:r>
          </a:p>
          <a:p>
            <a:pPr>
              <a:buFont typeface="Arial" panose="020B0604020202020204" pitchFamily="34" charset="0"/>
              <a:buChar char="•"/>
            </a:pPr>
            <a:endParaRPr lang="en-US" b="1" u="sng" dirty="0">
              <a:latin typeface="Congenial" panose="02000503040000020004" pitchFamily="2" charset="0"/>
            </a:endParaRPr>
          </a:p>
          <a:p>
            <a:pPr>
              <a:buFont typeface="Arial" panose="020B0604020202020204" pitchFamily="34" charset="0"/>
              <a:buChar char="•"/>
            </a:pPr>
            <a:r>
              <a:rPr lang="en-US" b="1" u="sng" dirty="0">
                <a:latin typeface="Congenial" panose="02000503040000020004" pitchFamily="2" charset="0"/>
              </a:rPr>
              <a:t>How to create a User Group:</a:t>
            </a:r>
          </a:p>
          <a:p>
            <a:r>
              <a:rPr lang="en-US" b="1" u="sng" dirty="0">
                <a:latin typeface="Congenial" panose="02000503040000020004" pitchFamily="2" charset="0"/>
              </a:rPr>
              <a:t> </a:t>
            </a:r>
            <a:r>
              <a:rPr lang="en-US" dirty="0">
                <a:latin typeface="Congenial" panose="02000503040000020004" pitchFamily="2" charset="0"/>
              </a:rPr>
              <a:t>1)First open IAM dashboard</a:t>
            </a:r>
          </a:p>
          <a:p>
            <a:r>
              <a:rPr lang="en-US" dirty="0">
                <a:latin typeface="Congenial" panose="02000503040000020004" pitchFamily="2" charset="0"/>
              </a:rPr>
              <a:t> 2)On LHS, Click on user group and</a:t>
            </a:r>
          </a:p>
          <a:p>
            <a:r>
              <a:rPr lang="en-US" dirty="0">
                <a:latin typeface="Congenial" panose="02000503040000020004" pitchFamily="2" charset="0"/>
              </a:rPr>
              <a:t> click on create group</a:t>
            </a:r>
          </a:p>
          <a:p>
            <a:r>
              <a:rPr lang="en-US" dirty="0">
                <a:latin typeface="Congenial" panose="02000503040000020004" pitchFamily="2" charset="0"/>
              </a:rPr>
              <a:t> 3)Complete details such as</a:t>
            </a:r>
          </a:p>
          <a:p>
            <a:pPr lvl="1">
              <a:buFont typeface="Arial" panose="020B0604020202020204" pitchFamily="34" charset="0"/>
              <a:buChar char="•"/>
            </a:pPr>
            <a:r>
              <a:rPr lang="en-US" dirty="0">
                <a:latin typeface="Congenial" panose="02000503040000020004" pitchFamily="2" charset="0"/>
              </a:rPr>
              <a:t>Full Name</a:t>
            </a:r>
          </a:p>
          <a:p>
            <a:pPr lvl="1">
              <a:buFont typeface="Arial" panose="020B0604020202020204" pitchFamily="34" charset="0"/>
              <a:buChar char="•"/>
            </a:pPr>
            <a:r>
              <a:rPr lang="en-US" dirty="0">
                <a:latin typeface="Congenial" panose="02000503040000020004" pitchFamily="2" charset="0"/>
              </a:rPr>
              <a:t>Permission-&gt;EC2 Full Access</a:t>
            </a:r>
          </a:p>
          <a:p>
            <a:pPr lvl="1">
              <a:buFont typeface="Arial" panose="020B0604020202020204" pitchFamily="34" charset="0"/>
              <a:buChar char="•"/>
            </a:pPr>
            <a:endParaRPr lang="en-US" b="1" u="sng" dirty="0">
              <a:latin typeface="Congenial" panose="02000503040000020004" pitchFamily="2" charset="0"/>
            </a:endParaRPr>
          </a:p>
        </p:txBody>
      </p:sp>
      <p:pic>
        <p:nvPicPr>
          <p:cNvPr id="9" name="Picture 8" descr="A screenshot of a computer&#10;&#10;Description automatically generated">
            <a:extLst>
              <a:ext uri="{FF2B5EF4-FFF2-40B4-BE49-F238E27FC236}">
                <a16:creationId xmlns:a16="http://schemas.microsoft.com/office/drawing/2014/main" id="{19FE603D-E36C-1770-9E56-742EAA21BBCC}"/>
              </a:ext>
            </a:extLst>
          </p:cNvPr>
          <p:cNvPicPr>
            <a:picLocks noChangeAspect="1"/>
          </p:cNvPicPr>
          <p:nvPr/>
        </p:nvPicPr>
        <p:blipFill>
          <a:blip r:embed="rId2"/>
          <a:stretch>
            <a:fillRect/>
          </a:stretch>
        </p:blipFill>
        <p:spPr>
          <a:xfrm>
            <a:off x="5408961" y="1781961"/>
            <a:ext cx="5721155" cy="3959197"/>
          </a:xfrm>
          <a:prstGeom prst="rect">
            <a:avLst/>
          </a:prstGeom>
        </p:spPr>
      </p:pic>
    </p:spTree>
    <p:extLst>
      <p:ext uri="{BB962C8B-B14F-4D97-AF65-F5344CB8AC3E}">
        <p14:creationId xmlns:p14="http://schemas.microsoft.com/office/powerpoint/2010/main" val="2421096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ACB60A2-D13A-3B7C-E239-AD426F89804D}"/>
              </a:ext>
            </a:extLst>
          </p:cNvPr>
          <p:cNvSpPr txBox="1"/>
          <p:nvPr/>
        </p:nvSpPr>
        <p:spPr>
          <a:xfrm>
            <a:off x="759540" y="729226"/>
            <a:ext cx="10137058" cy="2786853"/>
          </a:xfrm>
          <a:prstGeom prst="rect">
            <a:avLst/>
          </a:prstGeom>
          <a:noFill/>
        </p:spPr>
        <p:txBody>
          <a:bodyPr wrap="square">
            <a:spAutoFit/>
          </a:bodyPr>
          <a:lstStyle/>
          <a:p>
            <a:pPr>
              <a:buFont typeface="Arial" panose="020B0604020202020204" pitchFamily="34" charset="0"/>
              <a:buChar char="•"/>
            </a:pPr>
            <a:r>
              <a:rPr lang="en-US" b="1" u="sng" dirty="0">
                <a:latin typeface="Congenial" panose="02000503040000020004" pitchFamily="2" charset="0"/>
              </a:rPr>
              <a:t>How to create USER:</a:t>
            </a:r>
          </a:p>
          <a:p>
            <a:pPr>
              <a:lnSpc>
                <a:spcPct val="115000"/>
              </a:lnSpc>
              <a:spcAft>
                <a:spcPts val="1000"/>
              </a:spcAft>
            </a:pPr>
            <a:r>
              <a:rPr lang="en-US" dirty="0">
                <a:latin typeface="Congenial" panose="02000503040000020004" pitchFamily="2" charset="0"/>
              </a:rPr>
              <a:t>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Click on user </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dd user </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give username like student1 </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check mark on AWS management console</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check mark on custom password like abc@1234 </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click on next permission </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click on add user to group </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you  can see existing group name like </a:t>
            </a:r>
            <a:r>
              <a:rPr lang="en-US" sz="1600" dirty="0">
                <a:latin typeface="Congenial" panose="02000503040000020004" pitchFamily="2" charset="0"/>
                <a:ea typeface="Times New Roman" panose="02020603050405020304" pitchFamily="18" charset="0"/>
                <a:cs typeface="Times New Roman" panose="02020603050405020304" pitchFamily="18" charset="0"/>
              </a:rPr>
              <a:t>CloudTest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otherwise you can create new group. </a:t>
            </a:r>
          </a:p>
          <a:p>
            <a:pPr>
              <a:lnSpc>
                <a:spcPct val="115000"/>
              </a:lnSpc>
              <a:spcAft>
                <a:spcPts val="1000"/>
              </a:spcAft>
            </a:pPr>
            <a:r>
              <a:rPr lang="en-US" sz="1600" dirty="0">
                <a:latin typeface="Congenial" panose="02000503040000020004" pitchFamily="2" charset="0"/>
                <a:ea typeface="Times New Roman" panose="02020603050405020304" pitchFamily="18" charset="0"/>
                <a:cs typeface="Times New Roman" panose="02020603050405020304" pitchFamily="18" charset="0"/>
              </a:rPr>
              <a:t>C</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heck mark old group name cloud test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click on next tags</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give key name like permission testing</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give value name OU name like sales</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then download csv file </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you can see link </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copy the link then open new tab paste the link you can new user name account now give username like Lavish and give password like race@123 </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otherwise you can open AWS login account you can see there are two options 1</a:t>
            </a:r>
            <a:r>
              <a:rPr lang="en-US" sz="1600" baseline="30000" dirty="0">
                <a:effectLst/>
                <a:latin typeface="Congenial" panose="02000503040000020004" pitchFamily="2" charset="0"/>
                <a:ea typeface="Times New Roman" panose="02020603050405020304" pitchFamily="18" charset="0"/>
                <a:cs typeface="Times New Roman" panose="02020603050405020304" pitchFamily="18" charset="0"/>
              </a:rPr>
              <a:t>st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one is  root and 2</a:t>
            </a:r>
            <a:r>
              <a:rPr lang="en-US" sz="1600" baseline="30000" dirty="0">
                <a:effectLst/>
                <a:latin typeface="Congenial" panose="02000503040000020004" pitchFamily="2" charset="0"/>
                <a:ea typeface="Times New Roman" panose="02020603050405020304" pitchFamily="18" charset="0"/>
                <a:cs typeface="Times New Roman" panose="02020603050405020304" pitchFamily="18" charset="0"/>
              </a:rPr>
              <a:t>nd</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is IAM </a:t>
            </a:r>
            <a:r>
              <a:rPr lang="en-US" sz="1600" dirty="0">
                <a:effectLst/>
                <a:latin typeface="Congenial" panose="02000503040000020004" pitchFamily="2" charset="0"/>
                <a:ea typeface="Times New Roman" panose="02020603050405020304" pitchFamily="18" charset="0"/>
                <a:cs typeface="Times New Roman" panose="02020603050405020304" pitchFamily="18" charset="0"/>
                <a:sym typeface="Wingdings" panose="05000000000000000000" pitchFamily="2" charset="2"/>
              </a:rPr>
              <a:t></a:t>
            </a:r>
            <a:r>
              <a:rPr lang="en-US" sz="1600" dirty="0">
                <a:effectLst/>
                <a:latin typeface="Congenial" panose="02000503040000020004" pitchFamily="2" charset="0"/>
                <a:ea typeface="Times New Roman" panose="02020603050405020304" pitchFamily="18" charset="0"/>
                <a:cs typeface="Times New Roman" panose="02020603050405020304" pitchFamily="18" charset="0"/>
              </a:rPr>
              <a:t> select IAM then give username and password like Lavish and race@123.</a:t>
            </a:r>
            <a:endParaRPr lang="en-IN" sz="1600" dirty="0">
              <a:effectLst/>
              <a:latin typeface="Congenial" panose="02000503040000020004" pitchFamily="2" charset="0"/>
              <a:ea typeface="Times New Roman" panose="02020603050405020304" pitchFamily="18" charset="0"/>
              <a:cs typeface="Times New Roman" panose="02020603050405020304" pitchFamily="18" charset="0"/>
            </a:endParaRPr>
          </a:p>
        </p:txBody>
      </p:sp>
      <p:pic>
        <p:nvPicPr>
          <p:cNvPr id="10" name="Content Placeholder 9" descr="A screenshot of a computer&#10;&#10;Description automatically generated">
            <a:extLst>
              <a:ext uri="{FF2B5EF4-FFF2-40B4-BE49-F238E27FC236}">
                <a16:creationId xmlns:a16="http://schemas.microsoft.com/office/drawing/2014/main" id="{CEC2D500-6977-76DF-6758-653C83B29861}"/>
              </a:ext>
            </a:extLst>
          </p:cNvPr>
          <p:cNvPicPr>
            <a:picLocks noGrp="1" noChangeAspect="1"/>
          </p:cNvPicPr>
          <p:nvPr>
            <p:ph idx="1"/>
          </p:nvPr>
        </p:nvPicPr>
        <p:blipFill>
          <a:blip r:embed="rId2"/>
          <a:stretch>
            <a:fillRect/>
          </a:stretch>
        </p:blipFill>
        <p:spPr>
          <a:xfrm>
            <a:off x="2890639" y="3598015"/>
            <a:ext cx="6410722" cy="2516011"/>
          </a:xfrm>
        </p:spPr>
      </p:pic>
    </p:spTree>
    <p:extLst>
      <p:ext uri="{BB962C8B-B14F-4D97-AF65-F5344CB8AC3E}">
        <p14:creationId xmlns:p14="http://schemas.microsoft.com/office/powerpoint/2010/main" val="23818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screenshot of a computer">
            <a:extLst>
              <a:ext uri="{FF2B5EF4-FFF2-40B4-BE49-F238E27FC236}">
                <a16:creationId xmlns:a16="http://schemas.microsoft.com/office/drawing/2014/main" id="{079DAB05-4D35-7ADF-D2FB-A640B4ECA052}"/>
              </a:ext>
            </a:extLst>
          </p:cNvPr>
          <p:cNvPicPr>
            <a:picLocks noChangeAspect="1"/>
          </p:cNvPicPr>
          <p:nvPr/>
        </p:nvPicPr>
        <p:blipFill>
          <a:blip r:embed="rId2"/>
          <a:stretch>
            <a:fillRect/>
          </a:stretch>
        </p:blipFill>
        <p:spPr>
          <a:xfrm>
            <a:off x="765546" y="731122"/>
            <a:ext cx="10660906" cy="5381008"/>
          </a:xfrm>
          <a:prstGeom prst="rect">
            <a:avLst/>
          </a:prstGeom>
        </p:spPr>
      </p:pic>
    </p:spTree>
    <p:extLst>
      <p:ext uri="{BB962C8B-B14F-4D97-AF65-F5344CB8AC3E}">
        <p14:creationId xmlns:p14="http://schemas.microsoft.com/office/powerpoint/2010/main" val="15355168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598</TotalTime>
  <Words>3409</Words>
  <Application>Microsoft Office PowerPoint</Application>
  <PresentationFormat>Widescreen</PresentationFormat>
  <Paragraphs>286</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Abadi</vt:lpstr>
      <vt:lpstr>ADLaM Display</vt:lpstr>
      <vt:lpstr>Aharoni</vt:lpstr>
      <vt:lpstr>Arial</vt:lpstr>
      <vt:lpstr>Calibri</vt:lpstr>
      <vt:lpstr>Congenial</vt:lpstr>
      <vt:lpstr>Garamond</vt:lpstr>
      <vt:lpstr>Segoe UI</vt:lpstr>
      <vt:lpstr>Tahoma</vt:lpstr>
      <vt:lpstr>Organic</vt:lpstr>
      <vt:lpstr> AMAZON               WEB               SERVICES</vt:lpstr>
      <vt:lpstr>PowerPoint Presentation</vt:lpstr>
      <vt:lpstr>PowerPoint Presentation</vt:lpstr>
      <vt:lpstr>PowerPoint Presentation</vt:lpstr>
      <vt:lpstr>Select Appropriate AWS Services and estimate them by price calculator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dharshith moturi</dc:creator>
  <cp:lastModifiedBy>dharshith moturi</cp:lastModifiedBy>
  <cp:revision>12</cp:revision>
  <dcterms:created xsi:type="dcterms:W3CDTF">2024-07-02T16:33:17Z</dcterms:created>
  <dcterms:modified xsi:type="dcterms:W3CDTF">2024-07-08T06:22:45Z</dcterms:modified>
</cp:coreProperties>
</file>